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302" r:id="rId2"/>
    <p:sldId id="318" r:id="rId3"/>
    <p:sldId id="336" r:id="rId4"/>
    <p:sldId id="338" r:id="rId5"/>
    <p:sldId id="337" r:id="rId6"/>
    <p:sldId id="334" r:id="rId7"/>
    <p:sldId id="329" r:id="rId8"/>
    <p:sldId id="335" r:id="rId9"/>
    <p:sldId id="325" r:id="rId10"/>
    <p:sldId id="344" r:id="rId11"/>
    <p:sldId id="327" r:id="rId12"/>
    <p:sldId id="328" r:id="rId13"/>
    <p:sldId id="340" r:id="rId14"/>
    <p:sldId id="341" r:id="rId15"/>
    <p:sldId id="320" r:id="rId16"/>
    <p:sldId id="316" r:id="rId17"/>
    <p:sldId id="342" r:id="rId18"/>
    <p:sldId id="306" r:id="rId19"/>
    <p:sldId id="346" r:id="rId2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0000CC"/>
    <a:srgbClr val="FF00FF"/>
    <a:srgbClr val="002E8A"/>
    <a:srgbClr val="080808"/>
    <a:srgbClr val="AD750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4" autoAdjust="0"/>
    <p:restoredTop sz="91577" autoAdjust="0"/>
  </p:normalViewPr>
  <p:slideViewPr>
    <p:cSldViewPr>
      <p:cViewPr>
        <p:scale>
          <a:sx n="60" d="100"/>
          <a:sy n="60" d="100"/>
        </p:scale>
        <p:origin x="36" y="11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DCE79-F8EF-4F86-9688-E10DC79863E0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A954E571-C0AF-4C98-936E-15E20DA99467}">
      <dgm:prSet phldrT="[Testo]" custT="1"/>
      <dgm:spPr/>
      <dgm:t>
        <a:bodyPr/>
        <a:lstStyle/>
        <a:p>
          <a:r>
            <a:rPr lang="it-IT" sz="2400" dirty="0" smtClean="0"/>
            <a:t>Tecnologie multimediali  per raccontare storie e allenare la mente</a:t>
          </a:r>
          <a:r>
            <a:rPr lang="it-IT" sz="2400" i="1" dirty="0" smtClean="0"/>
            <a:t> </a:t>
          </a:r>
          <a:endParaRPr lang="it-IT" sz="2400" dirty="0"/>
        </a:p>
      </dgm:t>
    </dgm:pt>
    <dgm:pt modelId="{624FD92E-6887-4A80-AD15-3D60050C11B6}" type="parTrans" cxnId="{FB560FFC-0100-44A3-9CCA-B4C7135F79DB}">
      <dgm:prSet/>
      <dgm:spPr/>
      <dgm:t>
        <a:bodyPr/>
        <a:lstStyle/>
        <a:p>
          <a:endParaRPr lang="it-IT"/>
        </a:p>
      </dgm:t>
    </dgm:pt>
    <dgm:pt modelId="{39CC68A4-909F-4FFE-A664-6257596F72C4}" type="sibTrans" cxnId="{FB560FFC-0100-44A3-9CCA-B4C7135F79DB}">
      <dgm:prSet/>
      <dgm:spPr/>
      <dgm:t>
        <a:bodyPr/>
        <a:lstStyle/>
        <a:p>
          <a:endParaRPr lang="it-IT"/>
        </a:p>
      </dgm:t>
    </dgm:pt>
    <dgm:pt modelId="{18A534ED-311B-4859-83D6-032A9A180185}">
      <dgm:prSet phldrT="[Testo]" custT="1"/>
      <dgm:spPr/>
      <dgm:t>
        <a:bodyPr/>
        <a:lstStyle/>
        <a:p>
          <a:r>
            <a:rPr lang="it-IT" sz="2400" dirty="0" smtClean="0"/>
            <a:t>    Alla scoperta di tecnologie per la creazione di storie multimediali</a:t>
          </a:r>
          <a:r>
            <a:rPr lang="it-IT" sz="2400" b="1" dirty="0" smtClean="0"/>
            <a:t> </a:t>
          </a:r>
          <a:r>
            <a:rPr lang="it-IT" sz="2400" dirty="0" smtClean="0"/>
            <a:t>e per allenare la mente </a:t>
          </a:r>
          <a:endParaRPr lang="it-IT" sz="2400" dirty="0"/>
        </a:p>
      </dgm:t>
    </dgm:pt>
    <dgm:pt modelId="{1831E6DE-CB31-49CF-860D-810A8034BB56}" type="parTrans" cxnId="{1E7B95F1-029C-480A-9301-8CF929656CCE}">
      <dgm:prSet/>
      <dgm:spPr/>
      <dgm:t>
        <a:bodyPr/>
        <a:lstStyle/>
        <a:p>
          <a:endParaRPr lang="it-IT"/>
        </a:p>
      </dgm:t>
    </dgm:pt>
    <dgm:pt modelId="{9CE1DAC5-B488-4B6E-91C1-70C4DB0FFA4C}" type="sibTrans" cxnId="{1E7B95F1-029C-480A-9301-8CF929656CCE}">
      <dgm:prSet/>
      <dgm:spPr/>
      <dgm:t>
        <a:bodyPr/>
        <a:lstStyle/>
        <a:p>
          <a:endParaRPr lang="it-IT"/>
        </a:p>
      </dgm:t>
    </dgm:pt>
    <dgm:pt modelId="{BCC7CDE2-C94A-470D-A6C4-44843487CFED}">
      <dgm:prSet phldrT="[Testo]" custT="1"/>
      <dgm:spPr/>
      <dgm:t>
        <a:bodyPr/>
        <a:lstStyle/>
        <a:p>
          <a:r>
            <a:rPr lang="it-IT" sz="2400" dirty="0" smtClean="0"/>
            <a:t>Gli operatori raccontano</a:t>
          </a:r>
        </a:p>
        <a:p>
          <a:r>
            <a:rPr lang="it-IT" sz="2400" dirty="0" smtClean="0"/>
            <a:t>- Progetto </a:t>
          </a:r>
          <a:r>
            <a:rPr lang="it-IT" sz="2400" dirty="0" err="1" smtClean="0"/>
            <a:t>Ascoltalibri</a:t>
          </a:r>
          <a:r>
            <a:rPr lang="it-IT" sz="2400" dirty="0" smtClean="0"/>
            <a:t/>
          </a:r>
          <a:br>
            <a:rPr lang="it-IT" sz="2400" dirty="0" smtClean="0"/>
          </a:br>
          <a:r>
            <a:rPr lang="it-IT" sz="2400" dirty="0" smtClean="0"/>
            <a:t>- Sperimentazioni con strumenti touch</a:t>
          </a:r>
          <a:endParaRPr lang="it-IT" sz="2400" dirty="0"/>
        </a:p>
      </dgm:t>
    </dgm:pt>
    <dgm:pt modelId="{B64B50E2-76B3-4BBE-9FA8-18658535C239}" type="parTrans" cxnId="{F1D7BEF0-5420-4241-94C4-A6F353966A35}">
      <dgm:prSet/>
      <dgm:spPr/>
      <dgm:t>
        <a:bodyPr/>
        <a:lstStyle/>
        <a:p>
          <a:endParaRPr lang="it-IT"/>
        </a:p>
      </dgm:t>
    </dgm:pt>
    <dgm:pt modelId="{AAD3282A-E161-4F34-ADEE-00F29847709C}" type="sibTrans" cxnId="{F1D7BEF0-5420-4241-94C4-A6F353966A35}">
      <dgm:prSet/>
      <dgm:spPr/>
      <dgm:t>
        <a:bodyPr/>
        <a:lstStyle/>
        <a:p>
          <a:endParaRPr lang="it-IT"/>
        </a:p>
      </dgm:t>
    </dgm:pt>
    <dgm:pt modelId="{BD95A70D-6759-4373-80BD-6DD7846C4BE3}" type="pres">
      <dgm:prSet presAssocID="{326DCE79-F8EF-4F86-9688-E10DC79863E0}" presName="linearFlow" presStyleCnt="0">
        <dgm:presLayoutVars>
          <dgm:dir/>
          <dgm:resizeHandles val="exact"/>
        </dgm:presLayoutVars>
      </dgm:prSet>
      <dgm:spPr/>
    </dgm:pt>
    <dgm:pt modelId="{3E5B13E5-662E-4AAD-9442-B98CD43FD8FA}" type="pres">
      <dgm:prSet presAssocID="{A954E571-C0AF-4C98-936E-15E20DA99467}" presName="composite" presStyleCnt="0"/>
      <dgm:spPr/>
    </dgm:pt>
    <dgm:pt modelId="{7381D615-8DD0-4BE1-95D7-DB0ACF76F146}" type="pres">
      <dgm:prSet presAssocID="{A954E571-C0AF-4C98-936E-15E20DA99467}" presName="imgShp" presStyleLbl="fgImgPlace1" presStyleIdx="0" presStyleCnt="3" custScaleX="180352" custScaleY="158442" custLinFactNeighborX="-37820" custLinFactNeighborY="-119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9BA7B9-60EF-486D-9BF3-99CA6388AA2C}" type="pres">
      <dgm:prSet presAssocID="{A954E571-C0AF-4C98-936E-15E20DA9946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7A86A6-DA6B-45F6-85FC-ACA057E0991A}" type="pres">
      <dgm:prSet presAssocID="{39CC68A4-909F-4FFE-A664-6257596F72C4}" presName="spacing" presStyleCnt="0"/>
      <dgm:spPr/>
    </dgm:pt>
    <dgm:pt modelId="{09DC2015-BE4E-4574-A4FB-C534550B8524}" type="pres">
      <dgm:prSet presAssocID="{18A534ED-311B-4859-83D6-032A9A180185}" presName="composite" presStyleCnt="0"/>
      <dgm:spPr/>
    </dgm:pt>
    <dgm:pt modelId="{1115403D-B7CD-4D4E-967E-A7C69964FD7E}" type="pres">
      <dgm:prSet presAssocID="{18A534ED-311B-4859-83D6-032A9A180185}" presName="imgShp" presStyleLbl="fgImgPlace1" presStyleIdx="1" presStyleCnt="3" custScaleX="203135" custScaleY="155951" custLinFactNeighborX="-14907" custLinFactNeighborY="-42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DE6C444E-2FBB-4A17-AECD-40AD1A0E0604}" type="pres">
      <dgm:prSet presAssocID="{18A534ED-311B-4859-83D6-032A9A18018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B766F2-7023-4A51-A8D6-B97AC64BA3F3}" type="pres">
      <dgm:prSet presAssocID="{9CE1DAC5-B488-4B6E-91C1-70C4DB0FFA4C}" presName="spacing" presStyleCnt="0"/>
      <dgm:spPr/>
    </dgm:pt>
    <dgm:pt modelId="{71799BED-FB23-4E71-8E99-E48A783FDA90}" type="pres">
      <dgm:prSet presAssocID="{BCC7CDE2-C94A-470D-A6C4-44843487CFED}" presName="composite" presStyleCnt="0"/>
      <dgm:spPr/>
    </dgm:pt>
    <dgm:pt modelId="{DC6CACB6-5C9E-4424-825F-D43C7216267A}" type="pres">
      <dgm:prSet presAssocID="{BCC7CDE2-C94A-470D-A6C4-44843487CFED}" presName="imgShp" presStyleLbl="fgImgPlace1" presStyleIdx="2" presStyleCnt="3" custScaleX="178754" custScaleY="1519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8C47BF-534C-4AD1-A80C-B7DC7B929FEE}" type="pres">
      <dgm:prSet presAssocID="{BCC7CDE2-C94A-470D-A6C4-44843487CFE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9DF68E-225F-4A51-9C54-66C68DDFEE22}" type="presOf" srcId="{326DCE79-F8EF-4F86-9688-E10DC79863E0}" destId="{BD95A70D-6759-4373-80BD-6DD7846C4BE3}" srcOrd="0" destOrd="0" presId="urn:microsoft.com/office/officeart/2005/8/layout/vList3"/>
    <dgm:cxn modelId="{FB560FFC-0100-44A3-9CCA-B4C7135F79DB}" srcId="{326DCE79-F8EF-4F86-9688-E10DC79863E0}" destId="{A954E571-C0AF-4C98-936E-15E20DA99467}" srcOrd="0" destOrd="0" parTransId="{624FD92E-6887-4A80-AD15-3D60050C11B6}" sibTransId="{39CC68A4-909F-4FFE-A664-6257596F72C4}"/>
    <dgm:cxn modelId="{1E7B95F1-029C-480A-9301-8CF929656CCE}" srcId="{326DCE79-F8EF-4F86-9688-E10DC79863E0}" destId="{18A534ED-311B-4859-83D6-032A9A180185}" srcOrd="1" destOrd="0" parTransId="{1831E6DE-CB31-49CF-860D-810A8034BB56}" sibTransId="{9CE1DAC5-B488-4B6E-91C1-70C4DB0FFA4C}"/>
    <dgm:cxn modelId="{F1D7BEF0-5420-4241-94C4-A6F353966A35}" srcId="{326DCE79-F8EF-4F86-9688-E10DC79863E0}" destId="{BCC7CDE2-C94A-470D-A6C4-44843487CFED}" srcOrd="2" destOrd="0" parTransId="{B64B50E2-76B3-4BBE-9FA8-18658535C239}" sibTransId="{AAD3282A-E161-4F34-ADEE-00F29847709C}"/>
    <dgm:cxn modelId="{35D823A0-B439-4D65-942D-49615BAB18C7}" type="presOf" srcId="{A954E571-C0AF-4C98-936E-15E20DA99467}" destId="{E19BA7B9-60EF-486D-9BF3-99CA6388AA2C}" srcOrd="0" destOrd="0" presId="urn:microsoft.com/office/officeart/2005/8/layout/vList3"/>
    <dgm:cxn modelId="{1F46AB1E-8631-494A-BC2C-5F1BB89642D7}" type="presOf" srcId="{18A534ED-311B-4859-83D6-032A9A180185}" destId="{DE6C444E-2FBB-4A17-AECD-40AD1A0E0604}" srcOrd="0" destOrd="0" presId="urn:microsoft.com/office/officeart/2005/8/layout/vList3"/>
    <dgm:cxn modelId="{579DB4FB-4C56-4A12-9326-80D0E704DB13}" type="presOf" srcId="{BCC7CDE2-C94A-470D-A6C4-44843487CFED}" destId="{478C47BF-534C-4AD1-A80C-B7DC7B929FEE}" srcOrd="0" destOrd="0" presId="urn:microsoft.com/office/officeart/2005/8/layout/vList3"/>
    <dgm:cxn modelId="{453D18CE-EE8A-454A-8452-F435D3FF0FEA}" type="presParOf" srcId="{BD95A70D-6759-4373-80BD-6DD7846C4BE3}" destId="{3E5B13E5-662E-4AAD-9442-B98CD43FD8FA}" srcOrd="0" destOrd="0" presId="urn:microsoft.com/office/officeart/2005/8/layout/vList3"/>
    <dgm:cxn modelId="{30766B28-6222-4050-94A9-9058D6D21226}" type="presParOf" srcId="{3E5B13E5-662E-4AAD-9442-B98CD43FD8FA}" destId="{7381D615-8DD0-4BE1-95D7-DB0ACF76F146}" srcOrd="0" destOrd="0" presId="urn:microsoft.com/office/officeart/2005/8/layout/vList3"/>
    <dgm:cxn modelId="{D63D6975-B23B-4758-9C57-2C928F6BB912}" type="presParOf" srcId="{3E5B13E5-662E-4AAD-9442-B98CD43FD8FA}" destId="{E19BA7B9-60EF-486D-9BF3-99CA6388AA2C}" srcOrd="1" destOrd="0" presId="urn:microsoft.com/office/officeart/2005/8/layout/vList3"/>
    <dgm:cxn modelId="{EBC42CF8-6601-4774-AFA1-AA35E5F504AC}" type="presParOf" srcId="{BD95A70D-6759-4373-80BD-6DD7846C4BE3}" destId="{607A86A6-DA6B-45F6-85FC-ACA057E0991A}" srcOrd="1" destOrd="0" presId="urn:microsoft.com/office/officeart/2005/8/layout/vList3"/>
    <dgm:cxn modelId="{4A3872A7-4025-46D0-B96B-5ADACDC0CEC8}" type="presParOf" srcId="{BD95A70D-6759-4373-80BD-6DD7846C4BE3}" destId="{09DC2015-BE4E-4574-A4FB-C534550B8524}" srcOrd="2" destOrd="0" presId="urn:microsoft.com/office/officeart/2005/8/layout/vList3"/>
    <dgm:cxn modelId="{680DA504-F9DC-4DF9-9B7E-68846E91D52C}" type="presParOf" srcId="{09DC2015-BE4E-4574-A4FB-C534550B8524}" destId="{1115403D-B7CD-4D4E-967E-A7C69964FD7E}" srcOrd="0" destOrd="0" presId="urn:microsoft.com/office/officeart/2005/8/layout/vList3"/>
    <dgm:cxn modelId="{A276141A-53B8-4254-8FFA-81177101B294}" type="presParOf" srcId="{09DC2015-BE4E-4574-A4FB-C534550B8524}" destId="{DE6C444E-2FBB-4A17-AECD-40AD1A0E0604}" srcOrd="1" destOrd="0" presId="urn:microsoft.com/office/officeart/2005/8/layout/vList3"/>
    <dgm:cxn modelId="{AFF13B44-0605-4865-B2C6-16A004F28B11}" type="presParOf" srcId="{BD95A70D-6759-4373-80BD-6DD7846C4BE3}" destId="{5DB766F2-7023-4A51-A8D6-B97AC64BA3F3}" srcOrd="3" destOrd="0" presId="urn:microsoft.com/office/officeart/2005/8/layout/vList3"/>
    <dgm:cxn modelId="{D0EA2297-8853-4EE2-BE46-516503269070}" type="presParOf" srcId="{BD95A70D-6759-4373-80BD-6DD7846C4BE3}" destId="{71799BED-FB23-4E71-8E99-E48A783FDA90}" srcOrd="4" destOrd="0" presId="urn:microsoft.com/office/officeart/2005/8/layout/vList3"/>
    <dgm:cxn modelId="{E0F8EADE-016C-4519-9FD3-F4FF002D377B}" type="presParOf" srcId="{71799BED-FB23-4E71-8E99-E48A783FDA90}" destId="{DC6CACB6-5C9E-4424-825F-D43C7216267A}" srcOrd="0" destOrd="0" presId="urn:microsoft.com/office/officeart/2005/8/layout/vList3"/>
    <dgm:cxn modelId="{D66464A3-2100-4D62-9A49-4F125719DB78}" type="presParOf" srcId="{71799BED-FB23-4E71-8E99-E48A783FDA90}" destId="{478C47BF-534C-4AD1-A80C-B7DC7B929F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BA7B9-60EF-486D-9BF3-99CA6388AA2C}">
      <dsp:nvSpPr>
        <dsp:cNvPr id="0" name=""/>
        <dsp:cNvSpPr/>
      </dsp:nvSpPr>
      <dsp:spPr>
        <a:xfrm rot="10800000">
          <a:off x="2652354" y="321920"/>
          <a:ext cx="8571472" cy="1094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53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Tecnologie multimediali  per raccontare storie e allenare la mente</a:t>
          </a:r>
          <a:r>
            <a:rPr lang="it-IT" sz="2400" i="1" kern="1200" dirty="0" smtClean="0"/>
            <a:t> </a:t>
          </a:r>
          <a:endParaRPr lang="it-IT" sz="2400" kern="1200" dirty="0"/>
        </a:p>
      </dsp:txBody>
      <dsp:txXfrm rot="10800000">
        <a:off x="2652354" y="321920"/>
        <a:ext cx="8571472" cy="1094248"/>
      </dsp:txXfrm>
    </dsp:sp>
    <dsp:sp modelId="{7381D615-8DD0-4BE1-95D7-DB0ACF76F146}">
      <dsp:nvSpPr>
        <dsp:cNvPr id="0" name=""/>
        <dsp:cNvSpPr/>
      </dsp:nvSpPr>
      <dsp:spPr>
        <a:xfrm>
          <a:off x="1251760" y="0"/>
          <a:ext cx="1973499" cy="17337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444E-2FBB-4A17-AECD-40AD1A0E0604}">
      <dsp:nvSpPr>
        <dsp:cNvPr id="0" name=""/>
        <dsp:cNvSpPr/>
      </dsp:nvSpPr>
      <dsp:spPr>
        <a:xfrm rot="10800000">
          <a:off x="2714680" y="2368682"/>
          <a:ext cx="8571472" cy="1094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53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    Alla scoperta di tecnologie per la creazione di storie multimediali</a:t>
          </a:r>
          <a:r>
            <a:rPr lang="it-IT" sz="2400" b="1" kern="1200" dirty="0" smtClean="0"/>
            <a:t> </a:t>
          </a:r>
          <a:r>
            <a:rPr lang="it-IT" sz="2400" kern="1200" dirty="0" smtClean="0"/>
            <a:t>e per allenare la mente </a:t>
          </a:r>
          <a:endParaRPr lang="it-IT" sz="2400" kern="1200" dirty="0"/>
        </a:p>
      </dsp:txBody>
      <dsp:txXfrm rot="10800000">
        <a:off x="2714680" y="2368682"/>
        <a:ext cx="8571472" cy="1094248"/>
      </dsp:txXfrm>
    </dsp:sp>
    <dsp:sp modelId="{1115403D-B7CD-4D4E-967E-A7C69964FD7E}">
      <dsp:nvSpPr>
        <dsp:cNvPr id="0" name=""/>
        <dsp:cNvSpPr/>
      </dsp:nvSpPr>
      <dsp:spPr>
        <a:xfrm>
          <a:off x="1440159" y="2016230"/>
          <a:ext cx="2222801" cy="17064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C47BF-534C-4AD1-A80C-B7DC7B929FEE}">
      <dsp:nvSpPr>
        <dsp:cNvPr id="0" name=""/>
        <dsp:cNvSpPr/>
      </dsp:nvSpPr>
      <dsp:spPr>
        <a:xfrm rot="10800000">
          <a:off x="2647983" y="4379957"/>
          <a:ext cx="8571472" cy="1094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53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Gli operatori raccontano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- Progetto </a:t>
          </a:r>
          <a:r>
            <a:rPr lang="it-IT" sz="2400" kern="1200" dirty="0" err="1" smtClean="0"/>
            <a:t>Ascoltalibri</a:t>
          </a:r>
          <a:r>
            <a:rPr lang="it-IT" sz="2400" kern="1200" dirty="0" smtClean="0"/>
            <a:t/>
          </a:r>
          <a:br>
            <a:rPr lang="it-IT" sz="2400" kern="1200" dirty="0" smtClean="0"/>
          </a:br>
          <a:r>
            <a:rPr lang="it-IT" sz="2400" kern="1200" dirty="0" smtClean="0"/>
            <a:t>- Sperimentazioni con strumenti touch</a:t>
          </a:r>
          <a:endParaRPr lang="it-IT" sz="2400" kern="1200" dirty="0"/>
        </a:p>
      </dsp:txBody>
      <dsp:txXfrm rot="10800000">
        <a:off x="2647983" y="4379957"/>
        <a:ext cx="8571472" cy="1094248"/>
      </dsp:txXfrm>
    </dsp:sp>
    <dsp:sp modelId="{DC6CACB6-5C9E-4424-825F-D43C7216267A}">
      <dsp:nvSpPr>
        <dsp:cNvPr id="0" name=""/>
        <dsp:cNvSpPr/>
      </dsp:nvSpPr>
      <dsp:spPr>
        <a:xfrm>
          <a:off x="1669976" y="4095693"/>
          <a:ext cx="1956013" cy="16627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EB734B74-CEB4-495B-A637-D310A667AFD7}" type="datetimeFigureOut">
              <a:rPr lang="it-IT"/>
              <a:pPr>
                <a:defRPr/>
              </a:pPr>
              <a:t>19/07/2012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2A62540D-6352-481E-8742-19050CE98F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93C8E9-F703-4193-BFEC-DFF194E9A235}" type="slidenum">
              <a:rPr lang="it-IT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</a:t>
            </a:fld>
            <a:endParaRPr lang="it-IT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7675" indent="-447675">
              <a:spcBef>
                <a:spcPct val="0"/>
              </a:spcBef>
              <a:spcAft>
                <a:spcPts val="600"/>
              </a:spcAft>
            </a:pPr>
            <a:r>
              <a:rPr lang="it-IT" smtClean="0">
                <a:solidFill>
                  <a:srgbClr val="002060"/>
                </a:solidFill>
              </a:rPr>
              <a:t>In generale sugli eventi</a:t>
            </a:r>
          </a:p>
          <a:p>
            <a:pPr marL="447675" indent="-447675">
              <a:spcBef>
                <a:spcPct val="0"/>
              </a:spcBef>
              <a:buFontTx/>
              <a:buChar char="•"/>
            </a:pPr>
            <a:r>
              <a:rPr lang="it-IT" smtClean="0">
                <a:solidFill>
                  <a:srgbClr val="002060"/>
                </a:solidFill>
              </a:rPr>
              <a:t>prima bozza  in corso di assestamento con responsabili di settore</a:t>
            </a:r>
          </a:p>
          <a:p>
            <a:pPr marL="447675" indent="-447675">
              <a:spcBef>
                <a:spcPct val="0"/>
              </a:spcBef>
              <a:buFontTx/>
              <a:buChar char="•"/>
            </a:pPr>
            <a:r>
              <a:rPr lang="it-IT" smtClean="0">
                <a:solidFill>
                  <a:srgbClr val="002060"/>
                </a:solidFill>
              </a:rPr>
              <a:t>In corso di valutazione le altre richieste</a:t>
            </a:r>
          </a:p>
          <a:p>
            <a:pPr marL="447675" indent="-447675">
              <a:spcBef>
                <a:spcPct val="0"/>
              </a:spcBef>
              <a:buFontTx/>
              <a:buChar char="•"/>
            </a:pPr>
            <a:r>
              <a:rPr lang="it-IT" smtClean="0">
                <a:solidFill>
                  <a:srgbClr val="002060"/>
                </a:solidFill>
              </a:rPr>
              <a:t>Meno eventi “tradizionali”, più laboratori  interattivi e “spazi dinam</a:t>
            </a:r>
            <a:r>
              <a:rPr lang="it-IT" i="1" smtClean="0">
                <a:solidFill>
                  <a:srgbClr val="002060"/>
                </a:solidFill>
              </a:rPr>
              <a:t>ici</a:t>
            </a:r>
            <a:endParaRPr lang="it-IT" smtClean="0"/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54142D-B0AF-4ECD-8780-E8A8E7E0D122}" type="slidenum">
              <a:rPr lang="it-IT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13</a:t>
            </a:fld>
            <a:endParaRPr lang="it-IT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7675" indent="-447675">
              <a:spcBef>
                <a:spcPct val="0"/>
              </a:spcBef>
              <a:spcAft>
                <a:spcPts val="600"/>
              </a:spcAft>
            </a:pPr>
            <a:endParaRPr lang="it-IT" smtClean="0"/>
          </a:p>
        </p:txBody>
      </p:sp>
      <p:sp>
        <p:nvSpPr>
          <p:cNvPr id="378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00919-21F6-42ED-9F38-DAF8DE4DEAC9}" type="slidenum">
              <a:rPr lang="it-IT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14</a:t>
            </a:fld>
            <a:endParaRPr lang="it-IT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7675" indent="-447675">
              <a:spcBef>
                <a:spcPct val="0"/>
              </a:spcBef>
              <a:spcAft>
                <a:spcPts val="600"/>
              </a:spcAft>
            </a:pPr>
            <a:endParaRPr lang="it-IT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5737E4-F816-4351-B3F8-26648054FB89}" type="slidenum">
              <a:rPr lang="it-IT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17</a:t>
            </a:fld>
            <a:endParaRPr lang="it-IT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50DB1-0D5B-4FBD-8F97-238E9FCCC76B}" type="slidenum">
              <a:rPr lang="it-IT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2</a:t>
            </a:fld>
            <a:endParaRPr lang="it-IT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 descr=" "/>
          <p:cNvSpPr>
            <a:spLocks noChangeShapeType="1"/>
          </p:cNvSpPr>
          <p:nvPr userDrawn="1"/>
        </p:nvSpPr>
        <p:spPr bwMode="auto">
          <a:xfrm>
            <a:off x="381000" y="8837613"/>
            <a:ext cx="9575800" cy="158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it-IT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3" descr=" "/>
          <p:cNvSpPr>
            <a:spLocks/>
          </p:cNvSpPr>
          <p:nvPr userDrawn="1"/>
        </p:nvSpPr>
        <p:spPr bwMode="auto">
          <a:xfrm>
            <a:off x="10247313" y="8837613"/>
            <a:ext cx="2243137" cy="5238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it-IT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uppo 10"/>
          <p:cNvGrpSpPr>
            <a:grpSpLocks/>
          </p:cNvGrpSpPr>
          <p:nvPr userDrawn="1"/>
        </p:nvGrpSpPr>
        <p:grpSpPr bwMode="auto">
          <a:xfrm>
            <a:off x="454025" y="8980488"/>
            <a:ext cx="1917700" cy="498475"/>
            <a:chOff x="431800" y="8981256"/>
            <a:chExt cx="1917403" cy="497260"/>
          </a:xfrm>
        </p:grpSpPr>
        <p:sp>
          <p:nvSpPr>
            <p:cNvPr id="7" name="Oval 4" descr=" "/>
            <p:cNvSpPr>
              <a:spLocks/>
            </p:cNvSpPr>
            <p:nvPr userDrawn="1"/>
          </p:nvSpPr>
          <p:spPr bwMode="auto">
            <a:xfrm>
              <a:off x="431800" y="9351826"/>
              <a:ext cx="126980" cy="126690"/>
            </a:xfrm>
            <a:prstGeom prst="ellipse">
              <a:avLst/>
            </a:prstGeom>
            <a:solidFill>
              <a:srgbClr val="3F9B27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it-IT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Oval 5"/>
            <p:cNvSpPr>
              <a:spLocks/>
            </p:cNvSpPr>
            <p:nvPr userDrawn="1"/>
          </p:nvSpPr>
          <p:spPr bwMode="auto">
            <a:xfrm>
              <a:off x="673063" y="9351826"/>
              <a:ext cx="126980" cy="126690"/>
            </a:xfrm>
            <a:prstGeom prst="ellipse">
              <a:avLst/>
            </a:prstGeom>
            <a:solidFill>
              <a:srgbClr val="D320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it-IT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Oval 6"/>
            <p:cNvSpPr>
              <a:spLocks/>
            </p:cNvSpPr>
            <p:nvPr userDrawn="1"/>
          </p:nvSpPr>
          <p:spPr bwMode="auto">
            <a:xfrm>
              <a:off x="1041306" y="9351826"/>
              <a:ext cx="126980" cy="126690"/>
            </a:xfrm>
            <a:prstGeom prst="ellipse">
              <a:avLst/>
            </a:prstGeom>
            <a:solidFill>
              <a:srgbClr val="324E9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it-IT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7"/>
            <p:cNvSpPr>
              <a:spLocks/>
            </p:cNvSpPr>
            <p:nvPr userDrawn="1"/>
          </p:nvSpPr>
          <p:spPr bwMode="auto">
            <a:xfrm>
              <a:off x="454022" y="8981256"/>
              <a:ext cx="1895181" cy="3167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Fondazione</a:t>
              </a:r>
              <a:r>
                <a:rPr lang="en-US" sz="1400" dirty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ASPHI </a:t>
              </a:r>
              <a:r>
                <a:rPr lang="en-US" sz="1400" dirty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Onlus</a:t>
              </a:r>
            </a:p>
          </p:txBody>
        </p:sp>
      </p:grpSp>
      <p:sp>
        <p:nvSpPr>
          <p:cNvPr id="11" name="Rectangle 6"/>
          <p:cNvSpPr>
            <a:spLocks/>
          </p:cNvSpPr>
          <p:nvPr userDrawn="1"/>
        </p:nvSpPr>
        <p:spPr bwMode="auto">
          <a:xfrm>
            <a:off x="9958388" y="8980488"/>
            <a:ext cx="25209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rgbClr val="002060"/>
                </a:solidFill>
                <a:latin typeface="Mistral" pitchFamily="66" charset="0"/>
                <a:ea typeface="Gill Sans" charset="0"/>
                <a:cs typeface="Gill Sans" charset="0"/>
                <a:sym typeface="Gill Sans" charset="0"/>
              </a:rPr>
              <a:t>HANDIMATICA 2012</a:t>
            </a:r>
          </a:p>
        </p:txBody>
      </p:sp>
      <p:sp>
        <p:nvSpPr>
          <p:cNvPr id="12" name="CasellaDiTesto 11" descr="Fondazione ASPHI onlus "/>
          <p:cNvSpPr txBox="1"/>
          <p:nvPr userDrawn="1"/>
        </p:nvSpPr>
        <p:spPr>
          <a:xfrm>
            <a:off x="3478213" y="8980488"/>
            <a:ext cx="56165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Anticipazioni e Informazioni </a:t>
            </a:r>
            <a:r>
              <a:rPr lang="it-IT" sz="20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provvisorie </a:t>
            </a:r>
            <a:r>
              <a:rPr lang="it-IT" sz="2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it-IT" sz="2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it-IT" sz="2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0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20 </a:t>
            </a:r>
            <a:r>
              <a:rPr lang="it-IT" sz="2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-7-2012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hyperlink" Target="http://www.handimatica.com/" TargetMode="External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/>
          </p:cNvSpPr>
          <p:nvPr/>
        </p:nvSpPr>
        <p:spPr bwMode="auto">
          <a:xfrm>
            <a:off x="3910013" y="438150"/>
            <a:ext cx="8640762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6600">
                <a:solidFill>
                  <a:srgbClr val="002060"/>
                </a:solidFill>
                <a:latin typeface="Mistral"/>
                <a:ea typeface="Gill Sans"/>
                <a:cs typeface="Gill Sans"/>
              </a:rPr>
              <a:t>HANDIMATICA 2012</a:t>
            </a:r>
          </a:p>
        </p:txBody>
      </p:sp>
      <p:sp>
        <p:nvSpPr>
          <p:cNvPr id="14338" name="CasellaDiTesto 15"/>
          <p:cNvSpPr txBox="1">
            <a:spLocks noChangeArrowheads="1"/>
          </p:cNvSpPr>
          <p:nvPr/>
        </p:nvSpPr>
        <p:spPr bwMode="auto">
          <a:xfrm>
            <a:off x="3189288" y="3508375"/>
            <a:ext cx="6697662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2800" b="1" dirty="0"/>
              <a:t>IX MOSTRA-CONVEGNO NAZIONALE</a:t>
            </a:r>
          </a:p>
          <a:p>
            <a:pPr algn="ctr"/>
            <a:r>
              <a:rPr lang="it-IT" sz="3200" b="1" dirty="0">
                <a:solidFill>
                  <a:srgbClr val="002E8A"/>
                </a:solidFill>
              </a:rPr>
              <a:t>Disabilità e Tecnologie ICT 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400" b="1" dirty="0"/>
              <a:t>22 – 24 novembre 2012</a:t>
            </a:r>
          </a:p>
          <a:p>
            <a:pPr algn="ctr">
              <a:spcBef>
                <a:spcPts val="1200"/>
              </a:spcBef>
            </a:pPr>
            <a:r>
              <a:rPr lang="it-IT" sz="2400" b="1" dirty="0"/>
              <a:t> </a:t>
            </a:r>
            <a:r>
              <a:rPr lang="it-IT" sz="2400" dirty="0"/>
              <a:t>Istituto Aldini </a:t>
            </a:r>
            <a:r>
              <a:rPr lang="it-IT" sz="2400" dirty="0" err="1"/>
              <a:t>Valeriani</a:t>
            </a:r>
            <a:r>
              <a:rPr lang="it-IT" sz="2400" dirty="0"/>
              <a:t> – </a:t>
            </a:r>
            <a:r>
              <a:rPr lang="it-IT" sz="2400" dirty="0" err="1" smtClean="0"/>
              <a:t>Sirani</a:t>
            </a:r>
            <a:endParaRPr lang="it-IT" sz="2400" dirty="0" smtClean="0"/>
          </a:p>
          <a:p>
            <a:pPr algn="ctr">
              <a:spcBef>
                <a:spcPts val="1200"/>
              </a:spcBef>
            </a:pPr>
            <a:r>
              <a:rPr lang="it-IT" sz="2400" dirty="0" smtClean="0"/>
              <a:t>Via </a:t>
            </a:r>
            <a:r>
              <a:rPr lang="it-IT" sz="2400" dirty="0" err="1" smtClean="0"/>
              <a:t>Bassanelli</a:t>
            </a:r>
            <a:r>
              <a:rPr lang="it-IT" sz="2400" dirty="0" smtClean="0"/>
              <a:t> 9 - </a:t>
            </a:r>
            <a:r>
              <a:rPr lang="it-IT" sz="2400" dirty="0" smtClean="0"/>
              <a:t>Bologna</a:t>
            </a:r>
            <a:endParaRPr lang="it-IT" sz="2400" dirty="0"/>
          </a:p>
          <a:p>
            <a:pPr algn="ctr"/>
            <a:r>
              <a:rPr lang="it-IT" sz="2800" dirty="0"/>
              <a:t> </a:t>
            </a:r>
          </a:p>
          <a:p>
            <a:pPr algn="ctr"/>
            <a:r>
              <a:rPr lang="it-IT" sz="2800" b="1" dirty="0"/>
              <a:t>ingresso gratuito</a:t>
            </a:r>
          </a:p>
          <a:p>
            <a:pPr algn="ctr"/>
            <a:endParaRPr lang="it-IT" sz="2400" b="1" i="1" dirty="0">
              <a:solidFill>
                <a:srgbClr val="002E8A"/>
              </a:solidFill>
            </a:endParaRPr>
          </a:p>
          <a:p>
            <a:pPr algn="ctr"/>
            <a:r>
              <a:rPr lang="it-IT" sz="2000" b="1" i="1" dirty="0">
                <a:solidFill>
                  <a:srgbClr val="002E8A"/>
                </a:solidFill>
              </a:rPr>
              <a:t>Il nuovo non s’inventa: si scopre </a:t>
            </a:r>
            <a:endParaRPr lang="it-IT" sz="2000" b="1" dirty="0">
              <a:solidFill>
                <a:srgbClr val="002E8A"/>
              </a:solidFill>
            </a:endParaRPr>
          </a:p>
          <a:p>
            <a:pPr algn="ctr"/>
            <a:r>
              <a:rPr lang="it-IT" sz="1800" dirty="0"/>
              <a:t>				(G. Pascoli)</a:t>
            </a:r>
            <a:endParaRPr lang="it-IT" sz="2400" dirty="0"/>
          </a:p>
          <a:p>
            <a:pPr algn="ctr"/>
            <a:endParaRPr lang="it-IT" sz="2800" dirty="0"/>
          </a:p>
        </p:txBody>
      </p:sp>
      <p:sp>
        <p:nvSpPr>
          <p:cNvPr id="14339" name="CasellaDiTesto 17"/>
          <p:cNvSpPr txBox="1">
            <a:spLocks noChangeArrowheads="1"/>
          </p:cNvSpPr>
          <p:nvPr/>
        </p:nvSpPr>
        <p:spPr bwMode="auto">
          <a:xfrm>
            <a:off x="7942263" y="8261350"/>
            <a:ext cx="403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 i="1">
                <a:solidFill>
                  <a:srgbClr val="FF0000"/>
                </a:solidFill>
              </a:rPr>
              <a:t>supervisione scientifica</a:t>
            </a:r>
          </a:p>
        </p:txBody>
      </p:sp>
      <p:pic>
        <p:nvPicPr>
          <p:cNvPr id="14340" name="Picture 3" descr="Logo dell'Università degli Studi di Bologna - dipartimento di Scienze dell'Educ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925" y="8621713"/>
            <a:ext cx="40544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sellaDiTesto 19"/>
          <p:cNvSpPr txBox="1">
            <a:spLocks noChangeArrowheads="1"/>
          </p:cNvSpPr>
          <p:nvPr/>
        </p:nvSpPr>
        <p:spPr bwMode="auto">
          <a:xfrm>
            <a:off x="1173163" y="8261350"/>
            <a:ext cx="453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 i="1">
                <a:solidFill>
                  <a:srgbClr val="FF0000"/>
                </a:solidFill>
              </a:rPr>
              <a:t>in collaborazione con</a:t>
            </a:r>
          </a:p>
        </p:txBody>
      </p:sp>
      <p:pic>
        <p:nvPicPr>
          <p:cNvPr id="14342" name="Picture 15" descr="logo as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363" y="412750"/>
            <a:ext cx="25209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2"/>
          <p:cNvSpPr>
            <a:spLocks/>
          </p:cNvSpPr>
          <p:nvPr/>
        </p:nvSpPr>
        <p:spPr bwMode="auto">
          <a:xfrm>
            <a:off x="3910013" y="1492250"/>
            <a:ext cx="8569325" cy="71438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sp>
        <p:nvSpPr>
          <p:cNvPr id="14344" name="AutoShape 2" descr="data:image/jpeg;base64,/9j/4AAQSkZJRgABAQAAAQABAAD/2wCEAAkGBhQSDxUTExQVFRUSFhwZGRUXEBgXGBkbHxUWHR8ZGCQXHCcqHSUjJR8THzIiLyg1OC44GCA9NzAqQSYrLSoBCQoKDgwOGg8OGTUlHiU1NTI0NSwsLDA1NTUrLCktLjUpMCkvLS01MCw1KjYpKSwtNS41LDIsKSksKSwpLCkqLP/AABEIAFAAewMBIgACEQEDEQH/xAAbAAEAAgMBAQAAAAAAAAAAAAAABQYDBAcBAv/EADcQAAICAAQEBQIFAgUFAAAAAAECAxEABBIhBQYxQQcTIlFhMnEUI0KBkSTxF1Kh0fAVM2Jygv/EABgBAQADAQAAAAAAAAAAAAAAAAABAgME/8QAIREBAAIBBAIDAQAAAAAAAAAAAAECEQMSITEEQRNRkTL/2gAMAwEAAhEDEQA/AO44YYYBhhhgGPCcYM/nkhieWQ6UjUsx9gMcy5s50lmmiTKkgyL6B+pdSeqShtYBKg9BTHfFLWiou2d51y8eZXLBi8rMFYKLCX/nN0Pt1+MbHMPM0WTRGlD07aQVTVRq998VPg2RhyrI0KmRgLYuu+ruVq6+/U++N6Ti7yRPG4WRWO+oagB3WsRm0wttlZ+E8ahzMYkhcOp/kb1RB3GN7HEeauDLDOMxlBJGpUBitjy22GxUk0x99vncDF85B58TOIIZG/qo19Y06Q25sr9trHzhW/O2e1M+pXLDDDGiTDDDAMMMMAwwwwDDDDAUXxZzJ/DQwg0MxMFY/ABP+x/bFP5byobNTZgkCNPy1N+nYBfTfYAfuWxcvEGVGlhjJ0yIHlRifSapGH3AOsf+pxGS5mLLZ2LIsihWQLs10Tei+tlqJN92vGU/1lMRGcymVz0KodLrsDte5NdPknpj6/BLlWUMQokjBJJoeYCNf82p/Y4kuGZh45Fi1F0YGtR9SAC+v6h0G+4sbnpiR4lnfLhd1olB77DcWTXsLJHxi2G2cTiPbnfN8C5jLSRQOvmSCgNWkGmBI/0/tjnfAMxLleJQyspVxJpdS5ALfSdXXY2CfvtjrnHmaOCWdtU0ioSLIUfYC6VR1P27nFK47xdYo8pnhGjSsiy+TfVQCUkdgP0svvuFF11xSzG9YmeHbRj3Gvw/MGSGNyKLorEexKg1jYxsgwwwwDDDDAMMMMAwwwwFL8TOANNCk8Y1SZYklQLLRmtQHuRQP84oHKnDZJ88cw5YlbmBYi2r0qR70tE1/lOOqc38wtlYQY1V5GJpXYqtAWSSP/kAe7DFW4Fk3njXNxLGMwjSCbLA0tMzDSNzpsUewJAOxu8rY3No0bbPknpJRSyNMSGCBlC6gfUBZJVb6X6d+u3brjamhEakxlV2pl/S6+zC9z19XXfriBy3OeUmnVHVoFLFA1qykjs5BtDe1kEfONjM8ayKRSuc0j+WwAWM62NnoBtqPyDQ98Tuj7a/HqcYrP41+KwPNkXiL6KjNuHArsBbVd7L2vVih8q8tyTzw5b1MurU5A2SO/X17WAo+T02xesrxL/qmqDLRiIIVEsvmKxCXY2HRiQ22/0jesa55q/B8RkTLxQPlxo1y1+bQ0+YFax5hBN0b3usZ2xOJnpEePfVtMRHLqajHuPlGsWO+PrHQ5TDDDAMMMMAwwwwDDFO585ikhaKKGXy3YMzKsBkmYVSiIMpU+q7XqQPTiEzvP8AxGP8qPh80hiNGeWGQCYBkUsqwIQha2PUgAXvuMBfuLcHjzKaJVsA2pBplbsykdDiiZvw/wAxHIBEUlj3At/KdVK1oOkURfqv3vYd5bJc4ZtsjmZXyUizZcAIuhwJmO2pVPqVQeosmu/YYpOaM1lIohLDmM68wDlo8oYxGvlrasAD6tQalNfULqsUtSLdujS8m+lxXpTZOXZXnbLQJCHYBXovpQBiSxIVaq6JHXYC8SHGPCrMIGnjlSaRQR5YhMdro02tMfUBYA70O/WQ4FztxDzFE2SeQPIqMy5eSIrqKMSC60UjDMo7voJte8vxHn5o8/JBHlZpooIvXJFE0n5xKVECNhSsCep36Ct6xpR7bT5+tnicKhwvlCXMKZYfKJJ9RDyRHcklGDJvW42PQAYuXL3h+kWl56kdd1jWxCh62qnqbs3QHsBiPm8R8xoXy+G5kO0YY64pdCuzRjRaxWQAzEtQ+g7HHq+ImbRE83headrZZDEhr0nSGQMNwx7XsCDbb1NdOIV1PN1bxjK/DHuOfSeJOZZAI+G5lZGRf+5FLoV2dBR0R2QqsWJ2+kiu+JXIc4TnISZiXIzrJG4QRBTqk+geYoItVstY3oKd2xo41swxzOPnfiEojhXKzRvNIurMNlXKQqzglFQqNWhSqa2oEhjQAx0sYD3DDDAUzmjxCOUzYy/kxvaahqzipI/T0xoEYsWJVFBI1EnsGYScvP2QVNZzUWmnN67sRkhiK60QRfetrxJx8GhWZpxGvmvVuRbbLpABPQVew9z74i5vD7h73eUh3NmowN9TG9vln/k4DBnfELLJqCkyOGCogpfMarIQsa9H6mNBaNnY1kn8Rcgqg/iUcm6WO5HNMF2VATuSANt72vHp8O+H7/0kO5J2Svq69O3UV8n3OH+HPDtWr8HBqBBvy97BBs+/Qf8ACcBu5PmrLSZdswsqiOM07E0FalOg/I1KKF7muuIPM+KWVWLUCWkY/lwgqHkQsQsu5pFYAyW1Uu9YnIuU8ouXOXEEYhYhjHp9JI00T9tK/wADGn/h5w+q/CRVVbqTtQFbn2Cj9h7YDLwHm+DNaQp0PIrSJE1eYYgwCyED6QwKMAd6YYhuJeIiZfOSZcZZiIyrSSJJFQDsAXYA2O5OqjS37XP8O5RykEvmwwRxyURrVaJBq797oH++MOc5IycpuSBWJZmLFm1MWNkMQbZbo6TsNK0NhgMC+IeQtv6mMBI0kLk0oWQ0m57nY18j3xCcf8X8vl53iRRJ5YQajMsYMkg1KnqGwC2zOfpqqJNYlMv4X8OVWU5ZH8xizFxZPqJA2rZboD2A643ZeRMixJbKwktd+j3FH9vjt164DV4T4hZabSDqiMlaQ466iSo2/UUAkK9VVlLVeJCXmeI5V8zBqzKqSoEKlyzBtOlf36noNze2MEfIeRXVWViGu9XpPqB6ht9wepB2J3O++N7JcvwQwNBHEqRPq1ItgHUKbv3wEBwnxKgdW8/8hkNMdReIWwCaZNChi4KsAAdjfTfGxlvETKsZCxKJHrPmMBoKIQpkNdFZ/MRb3by2IFDG1meRcjI2psrETYN6N9lVRRHSgqCv/Ee2MTeHXDjd5SE2K+j7/PsSPttgM8vPGRXXeZi/LCl/XenUfSDXc7+nr8YnLxWz4c8O3/o4bPU6PUeve773/HsMWNVAFDt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14345" name="AutoShape 4" descr="data:image/jpeg;base64,/9j/4AAQSkZJRgABAQAAAQABAAD/2wCEAAkGBhQSDxUTExQVFRUSFhwZGRUXEBgXGBkbHxUWHR8ZGCQXHCcqHSUjJR8THzIiLyg1OC44GCA9NzAqQSYrLSoBCQoKDgwOGg8OGTUlHiU1NTI0NSwsLDA1NTUrLCktLjUpMCkvLS01MCw1KjYpKSwtNS41LDIsKSksKSwpLCkqLP/AABEIAFAAewMBIgACEQEDEQH/xAAbAAEAAgMBAQAAAAAAAAAAAAAABQYDBAcBAv/EADcQAAICAAQEBQIFAgUFAAAAAAECAxEABBIhBQYxQQcTIlFhMnEUI0KBkSTxF1Kh0fAVM2Jygv/EABgBAQADAQAAAAAAAAAAAAAAAAABAgME/8QAIREBAAIBBAIDAQAAAAAAAAAAAAECEQMSITEEQRNRkTL/2gAMAwEAAhEDEQA/AO44YYYBhhhgGPCcYM/nkhieWQ6UjUsx9gMcy5s50lmmiTKkgyL6B+pdSeqShtYBKg9BTHfFLWiou2d51y8eZXLBi8rMFYKLCX/nN0Pt1+MbHMPM0WTRGlD07aQVTVRq998VPg2RhyrI0KmRgLYuu+ruVq6+/U++N6Ti7yRPG4WRWO+oagB3WsRm0wttlZ+E8ahzMYkhcOp/kb1RB3GN7HEeauDLDOMxlBJGpUBitjy22GxUk0x99vncDF85B58TOIIZG/qo19Y06Q25sr9trHzhW/O2e1M+pXLDDDGiTDDDAMMMMAwwwwDDDDAUXxZzJ/DQwg0MxMFY/ABP+x/bFP5byobNTZgkCNPy1N+nYBfTfYAfuWxcvEGVGlhjJ0yIHlRifSapGH3AOsf+pxGS5mLLZ2LIsihWQLs10Tei+tlqJN92vGU/1lMRGcymVz0KodLrsDte5NdPknpj6/BLlWUMQokjBJJoeYCNf82p/Y4kuGZh45Fi1F0YGtR9SAC+v6h0G+4sbnpiR4lnfLhd1olB77DcWTXsLJHxi2G2cTiPbnfN8C5jLSRQOvmSCgNWkGmBI/0/tjnfAMxLleJQyspVxJpdS5ALfSdXXY2CfvtjrnHmaOCWdtU0ioSLIUfYC6VR1P27nFK47xdYo8pnhGjSsiy+TfVQCUkdgP0svvuFF11xSzG9YmeHbRj3Gvw/MGSGNyKLorEexKg1jYxsgwwwwDDDDAMMMMAwwwwFL8TOANNCk8Y1SZYklQLLRmtQHuRQP84oHKnDZJ88cw5YlbmBYi2r0qR70tE1/lOOqc38wtlYQY1V5GJpXYqtAWSSP/kAe7DFW4Fk3njXNxLGMwjSCbLA0tMzDSNzpsUewJAOxu8rY3No0bbPknpJRSyNMSGCBlC6gfUBZJVb6X6d+u3brjamhEakxlV2pl/S6+zC9z19XXfriBy3OeUmnVHVoFLFA1qykjs5BtDe1kEfONjM8ayKRSuc0j+WwAWM62NnoBtqPyDQ98Tuj7a/HqcYrP41+KwPNkXiL6KjNuHArsBbVd7L2vVih8q8tyTzw5b1MurU5A2SO/X17WAo+T02xesrxL/qmqDLRiIIVEsvmKxCXY2HRiQ22/0jesa55q/B8RkTLxQPlxo1y1+bQ0+YFax5hBN0b3usZ2xOJnpEePfVtMRHLqajHuPlGsWO+PrHQ5TDDDAMMMMAwwwwDDFO585ikhaKKGXy3YMzKsBkmYVSiIMpU+q7XqQPTiEzvP8AxGP8qPh80hiNGeWGQCYBkUsqwIQha2PUgAXvuMBfuLcHjzKaJVsA2pBplbsykdDiiZvw/wAxHIBEUlj3At/KdVK1oOkURfqv3vYd5bJc4ZtsjmZXyUizZcAIuhwJmO2pVPqVQeosmu/YYpOaM1lIohLDmM68wDlo8oYxGvlrasAD6tQalNfULqsUtSLdujS8m+lxXpTZOXZXnbLQJCHYBXovpQBiSxIVaq6JHXYC8SHGPCrMIGnjlSaRQR5YhMdro02tMfUBYA70O/WQ4FztxDzFE2SeQPIqMy5eSIrqKMSC60UjDMo7voJte8vxHn5o8/JBHlZpooIvXJFE0n5xKVECNhSsCep36Ct6xpR7bT5+tnicKhwvlCXMKZYfKJJ9RDyRHcklGDJvW42PQAYuXL3h+kWl56kdd1jWxCh62qnqbs3QHsBiPm8R8xoXy+G5kO0YY64pdCuzRjRaxWQAzEtQ+g7HHq+ImbRE83headrZZDEhr0nSGQMNwx7XsCDbb1NdOIV1PN1bxjK/DHuOfSeJOZZAI+G5lZGRf+5FLoV2dBR0R2QqsWJ2+kiu+JXIc4TnISZiXIzrJG4QRBTqk+geYoItVstY3oKd2xo41swxzOPnfiEojhXKzRvNIurMNlXKQqzglFQqNWhSqa2oEhjQAx0sYD3DDDAUzmjxCOUzYy/kxvaahqzipI/T0xoEYsWJVFBI1EnsGYScvP2QVNZzUWmnN67sRkhiK60QRfetrxJx8GhWZpxGvmvVuRbbLpABPQVew9z74i5vD7h73eUh3NmowN9TG9vln/k4DBnfELLJqCkyOGCogpfMarIQsa9H6mNBaNnY1kn8Rcgqg/iUcm6WO5HNMF2VATuSANt72vHp8O+H7/0kO5J2Svq69O3UV8n3OH+HPDtWr8HBqBBvy97BBs+/Qf8ACcBu5PmrLSZdswsqiOM07E0FalOg/I1KKF7muuIPM+KWVWLUCWkY/lwgqHkQsQsu5pFYAyW1Uu9YnIuU8ouXOXEEYhYhjHp9JI00T9tK/wADGn/h5w+q/CRVVbqTtQFbn2Cj9h7YDLwHm+DNaQp0PIrSJE1eYYgwCyED6QwKMAd6YYhuJeIiZfOSZcZZiIyrSSJJFQDsAXYA2O5OqjS37XP8O5RykEvmwwRxyURrVaJBq797oH++MOc5IycpuSBWJZmLFm1MWNkMQbZbo6TsNK0NhgMC+IeQtv6mMBI0kLk0oWQ0m57nY18j3xCcf8X8vl53iRRJ5YQajMsYMkg1KnqGwC2zOfpqqJNYlMv4X8OVWU5ZH8xizFxZPqJA2rZboD2A643ZeRMixJbKwktd+j3FH9vjt164DV4T4hZabSDqiMlaQ466iSo2/UUAkK9VVlLVeJCXmeI5V8zBqzKqSoEKlyzBtOlf36noNze2MEfIeRXVWViGu9XpPqB6ht9wepB2J3O++N7JcvwQwNBHEqRPq1ItgHUKbv3wEBwnxKgdW8/8hkNMdReIWwCaZNChi4KsAAdjfTfGxlvETKsZCxKJHrPmMBoKIQpkNdFZ/MRb3by2IFDG1meRcjI2psrETYN6N9lVRRHSgqCv/Ee2MTeHXDjd5SE2K+j7/PsSPttgM8vPGRXXeZi/LCl/XenUfSDXc7+nr8YnLxWz4c8O3/o4bPU6PUeve773/HsMWNVAFDt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14346" name="AutoShape 6" descr="data:image/jpeg;base64,/9j/4AAQSkZJRgABAQAAAQABAAD/2wCEAAkGBhMSERUUEhQWFRQWFxcXFxQXFxgYGhgYGBsYGBsYGBcaHCcfFx0jHBoXIS8gJScpLSwsGCAxNTAqNSYsLSkBCQoKDgwOGg8PGiwkHCUpKSwsKiwpKS4pKSwpLCksLCwpKSwsKSksKS0sKSkpLCksLCwsLCkpLCkpKSwpLCksLP/AABEIANEAyAMBIgACEQEDEQH/xAAcAAACAgMBAQAAAAAAAAAAAAAABgUHAgMEAQj/xABGEAACAQIEAwYDBAcFBgcBAAABAgMAEQQSITEFBkETIlFhcYEHMpEUI0KhUmJyscHR8DNDgpLSJGNzk+HxFRZUlKKys1P/xAAaAQADAQEBAQAAAAAAAAAAAAAAAgMBBAUG/8QALBEAAgICAQMBBwQDAAAAAAAAAAECEQMhMRJBUQQFEyIyYXGRI4Gh4VKxwf/aAAwDAQACEQMRAD8AvGiiigAooooAKKDWLPagDKvL1pwuNSRc0bBluRcai4NjUbzLzPDgoi8pNzoiD5nPgPIdTsKy0BKTTqqlmIVRuSbAepO1JPHfixhorrADO+wIOWO/7R+b2Bqt+Zubp8a33rZY79yFb5R6jeRvM7eArlw/A5G1b7sefzey9PeoyypGbfBaXIHNmKx0kplCLEigDIpHfY3tmJJPdBPuKelqsuTsVPmjw+GCxxIQZCFBJF+8zsb3ZvD6WFWaKfHK0bVAaVOaOfYsLdEyyzBgGjzEZdL6sFOu2nnTW1Vn8UeXUXLiUDZnbLJ+j8ujfqnQDz0oyNqNoDo4d8WlN+3hK+BjOb6g2prwHNmFmZUSVSzKGCnQ+mv4h+jvVEdlY906jodfHQ14b6323B3tXJH1ElpmH0jevarPlj4pRphbYrMZYyq92xLoTYPqdSotm9L9adsDzThZnWOKeN5GTOEDAsVsDfLuN9q7IyT4CyWorASVmDTmhRRRQAUUUUAFFFFABRRRQAUUV5QAGq95q5oMzGKI2iBsxG8ltx+zfTz9KmOdePGKPskNncG5/RTb6tsPeq/fikWFAknPdU3CD5nI+WNfXqeguelcubJvpQyXdlhPxeLhmARpt8osg+Z3bXKo9T6AVT2N4hiOJTtKx8sxvkQD8EY/ER9K4eK8Zn4hMZ8QbA3EcQvZU8B4Lbc6Fqd+WOUsRiYUIHZxW0Y6XFztbUjyFvWibddMRF8TIbCYSOG4QZ36uTr7tso8hTTwHk+aezyHJH4kWJ/YU/8A2NMsHKEeGiZ1GeVRcMwFl8SqbfW9R82KZz32LevT06Csji7yKLfA38M4XHAgSMWH5k+JPU15jeLxxEBr3OtgL6VwYDmBBEucnMBYixJ061D8Zx4lkzKDbKBr7108LRlb2MeE47HI2Vbgna4t9K73W+9I2AxAjkViNFN7Dc6Uyf8AmWIg/MDa9iP4itvyDRD848m/a8vYtFGyli911YkaXZddPOkSb4fYxFdpFRUQEs5kUCw16a02dqc2a5DdT/19aaOBSNJCe07wJIF9bjz8dajLDGRjR86cRhXNYEju3Fr20Ov8K94RhWUmQMRKrXV1JDCw1IYbE3/eNqsn4j8iytOJsNEXVlAZEAuhW4uFFrgj8xSHBhzGzBlIYGzKdCpG4I6f9KhNOCJVsncJ8RsemRjLnWM2KsB3xcGzkDU20BGtXXw7iSSxxup0dFdR1swv71874kWBtsbE+Wo1H8a38v8AMT4fE4eRznEACKNrREtdR56k+dUxZG+Tbpn0bRWEb3sRqDWddQ4UUUUAFFFFABRRXhoA0Y3FJEjSOQqqCzE9AKSeU+fZMXjJkIVYEjLrp3gFIF2brcH2qL+KvNGZvssZ7qWaUjq26p7bnzt4Upco4sos9vmkVY7+ALZm/ICoyyULe6GLiePM8zynYtoPLZR7D95pV5yij7ZYjZmjjHa31EbE58g1tmyhQ2+5qX4pxNsJGsqZc+a0YYXJIHzBeoDFdfH0NJKhnOQXaxLzOT8zG7G5/Ebk/n41ywXdlJulRJYGBpCqqO85AUeF9vy1+tW1wfFHD5ApJRQq5Sb3UaddjUFyjy4sUH2iYfeygdivVU6sfDNt6epqWIrphFxMgtEzxDmMtdYxYG+p3PtsPeoagGtsWDZtQDbxOlPyUSo0kV7au4cNAG58dKjJ5xGjO3yqpY+wJreBknJ0jbasRXDy9xEz4dXb5tQ4tswOot06fWpvDYIMgNyDc+BFCdmzi4ypnJUhgONvEANCnh4a9DWmThzDbUeVcjVoj2dnGuLPNfJ3bA5Ads9tC1txe3tVQ4vhGLMpkxRZZC184se0tubg2ttp+VWjeseIcvQ4/D/ZndopO0EiSjXUAgCxIvoTpe/W9JOPWickiuMgO/8AX8qisTh8pNjob269NvbepPjPCm4fijhZZhNZVYPYhgHv3WuTfQaa9a5uM5FRijCSwBDAEeBIsdbjW9cSjKEiT2O2H+L7JOgCh4BDEHjtZlkAIcq34unlarZwmMWRQyEEMqsPRgCD7ivlBJLsJF1F9fyp9+HPG3hx0SqSVmIidb3uLd0+q9PK4rrjPszIz7Mvq9FYpWVXKhRRRQAVycVx6wQySt8sas59FF7e+3vXWaR/izxHJg1ivYzSqp/ZTvt/9R9ax6QFScSxbSOXfV3Ys3qdTby6e1MXJ/C8yF2ORBmkd/0I10J9dNB50qysSxt6Af156e9PBxCwoMHJaNI2jOJcmxNrEIemXUt9PGuVxvkXHuViZzLxB5sUtgFGS6Lf+yQ3CX8WC3P7T38K3cNwl2SGP8RA9Sd2Pjpc+1cJkLySTHQyszW8F/Co8LLl+gpm5DwmaZ5LaIpsf1mP+nMa2rZjfVIe3kJ1JubAX9BasUjuRbXwFe5alsHg8oufm6+Wm1WOk1Ybh4Granw6D+ddVqyorTDVO1lPoaUuMwGYw4Yb4iVVb/hr33/Jbe9NmLPcb0qJ5Ww/a8QkkPy4aMRg/wC8k7zfRQv1oKQdW/Bx43C/Z+IzRgdydFnTyZe5IB/8TU3w35Pf+VafiJhsscOKA1w8oLH/AHUncf8Aep9q28K2Pr/ChadBN9UVI7K0T4UP6+NdFq8NaSITEYYqdfr41qtU7LEGBB/7VDywlWsd/wCrVhtlNcy8TE2OkluzAvu2/dAQ+wt9K6pOIExJGcvZoXYaf/0tmufCy6epqN5hMRxEnYhghY91gAVa5zAWO19q28vcXMGIRwqPlBKpILqTYjUddT+Vqj3OLuQOGYgsUvkubddPM/1vUphOMPFIkkZylL2I3BIINvPXSt2Oe0L2sNNCLDW42A96jcCobKCd7H+vWsezWu59HfDDi/bYBFJJaJjGxJJJt3lNz+qRTbeqt+HnHosHDFHLfPi5SyW2VRaMM19gWUgVaIroi7RZGVFFFMaeGqs+MUp7bDX2WOZvcmMfuq06qT40v99CP9y/5yIKWfAr4E/lOBWxcHakBAwkcnwQFyPytTVxrH2wk2IYDtsbIY0vusQF3y+Fkst+hPnSxwbCEnNa63EZHjmVmOvkoH1FbebHkWcQOV+4XQKSbNLaRr36i6DQdKhfYI/DCyHsSQqi5YgADqTVocE4UMPEsY1bdz4sd/YbD0pc5J4Hr9oceIiHTrmf3N7ehpzAp4ruNCPdmyFwrAkXt02rvj4kp3uPalLinGZoXF4k7NjYTGRggvsHOXuH8qk4sDxBgCMPCQRcH7QbW9clNZ1vE0rbGBJ0OxH7v31nal7/AMK4j/6eD/nn/RWa8O4mu0MP/uG/0UX9BeheUSnEpgkTs2gUXPoNT+V62cgYApg1kYd+ctO/rJqAfRco9qhMdwfiWIjMMkcCI5UO4lJYJmBawyi9xpT7DGFUAaACwHkNBWrbFnUY1ezRxXArNDJE2qyKyn0ItSVyXOzQZX+eMmKT9uIlD6XAU+9P5FJGN5dxsWKnkwghMc5RysjMpVwMrEAA72H0oku6MxNU4tkxWqWVV3IqIfhXFW3XDf8ANk/gta//AADiX6GF/wCZJ/pot+BuleUScnElGwJ/L99cOJxBc7AW2/71oPAeJfoYT/PJ/pqDbieKM5hRcPIVNpHRpDHGf0WYgAt+qL1jdcjrFfDIzmH4erM7SQMI3YlmVrlGJ1uCNVJO+4pD4nweTDv2cy5WHeBvcMNdVPUafvq7Be2tvbb2qN43wKPFRlHGv4HHzI2wI8trjr+4cLRxzxp2VUn9nHpYo2ftBfML5bE9LK1radetcGJgKNmJuSSb+Z6kev7qYuHyCOPFQygiRlEQFhoySKWVvAWX128ajE4bLLA5jjDfZyTIQT2nZvazFOqIVNyNs2tRoXpuP2GPkLhkmMxsVr5IyrEm5siMG36XOgHma+hBXzn8POGS4nGRIhZUjZHcqSNFOa5tvroPM19FrtVcfAQ4MqKKKqOeVUnxrwxE2Ff8LB4/cMj/AJi/0q2zSdz7woY/AMcOVkkibtI8pDXZLhk9SpIt42pZK0YxM4Bw/KuCVh/atJM3oXSMf/FL3qN5Z4I/FMbI7X7JnMsrfqsxKoPMgAeQBPhXVxXj11EkC9yKGOCNRqbkFST4d5jfw0py4Xw44CJMPGctlVnbS7yMBmY+Q0AHgKjGm2O4aSOnicarKyqoVVyqAAAAANrD+tK5lFzbxr2SS5JY76sT/E0v8D5wjZpDMyxonfVjp93e2viRcHTU38qo5bHtLTGCfDEXDrcEWIIupHgehFcOCkmwRvhh2kP4sKx1HnAx2/YOnpTSjBlBHeVgCD0IOoIrTLgFO2h8v5UNeB4z1T2iQ4HzBDi0zRNe2jIdHQ/oup1U+tSdIeP5cbOJoXMU67Spuw/RkTZ18tx41J8E5yu4gxiiGc6Kb/dy+cbHr+qdRWqXZiyxLmHA02rIVitZU5E8NeWrKsTQB7auTiPE44I2kmdURdSzGw/6+lRPMXOEeGIjUGbEMO5Ah7x82OyL5n2vS5HwObESCbGMHcapHqIYv2VOrt+sfalciscerlpGPEeNz4/Rc+Hwh9ppgf8A8kP1PlW/A8PCqEiQKo0AGw/rxNzUrHw9Rv3j57fSukCsodz1UdIhZoCpsbbXrXf28K0858dXCJ2rKW+VVUEC5N+pHQAmozgnNMWKbLGDmEayMDbQkkFPMjS521osla4M/iNwFIcRDxDKTCXQ4gIL2IIKv7junzy+NKnDcVhpcUzxXgilaeEubBo1nVgG00sCRp0qw0NyFOqnukHUEHQgjqLdKrvmDgS4bEYvCqCqKe0Q/qOLjXqFN19qSetoIx3Xkdfgvy8Y4ZMQ1rSHIltiqMbt6E7eQqzBVMYD4uQYTAwYfCRM8iRlW7Q2VHHU7l7m5sOlWJyDzC2NwMc8hXtCWV8osAVYi1r6aWqia4J8OhkooopjTTilujDxU/uNUpyFzN9kxADG0MlkcdFOyv7bE+F6u9xcEeVfNbpZmHmVt7mpz1TFk6LL58wCx4uGZBYS6tbZmjYMCfMgjXypyx/CO2IdWtcDfby2qsV4+cRw+IPcyYaZVLdezdWCsfcZb+Q8asrgPF1OESRvwjIetyNB7nSljXUVtuKYqc6qcPBKt7llCgj9c2P8aqfiSXjby1/OnX4l80CfFx4eO4WNc0nm+uQH9kG/qwpOmtkbwsaSepEpu2XVy/xeJ1ECPmkgiiEgGwJW1s2xIIsbVLA1WPwcN3xTeUQH+ZyPyvVmVZcFYu0Z0t87WeFcOADJPJHGtwDlLN8w8CACfK1T8sgVSTsKguFRnEcSBOow0ZkP/El7q/RAfrQy+PTcn2HbCxBEVRsoC6+QtW69Yio7jfMMOEjzzNa5sqjVnP6KKNWPkKc5km3ok714agOBc4x4h+ydHgntm7CWwYr0ZOjjxtqOoFT4ahMJRceRFx6jDcVYkDLi4g2a344u6wv+yVNvKp6o/wCI+FP2ZcQou2GkWX1T5XH+Un6Vlw3Fhhlvfqp8VP76Thl27gn+x2WrE1sNanawJ6CtEKc54wGKlxsyvITEGzRhmNlBFgAv8fOozkKFpMfDkPVr2v8ALsQfHoKe+cz92JLXcFreehNr+oFIvwy47HhcQZZSoUqxJPiCDbQbm2w3tUUn1bISSTL2l4JFCDLLLljTvMWsoAHUnoKrX4o4tJMQ8iMCBFGoYWOYEFwQfDU0yfEbi6YvhL9kdWaFlBOjAsCLHrsdN9KrWTDq0KQ3IAGtt76XAP8AGjLKtFYOnYo4Ud2/Uk+2tXz8EcVmwDIEyhJWGa5OcsAxJvta4GngKqDjkaxxqEWwQ2sP0ba/9/Wr5+GOHlThsAmQRsQSEChCEJOXMB+IixJ86bHvZBL4htoooqxQ8Jr5+504ecPjZ0I0z9qvmj3fT3LD/DX0CaQPivy52sAxKLd4bhwNzEdT/lPe9M1LJWhZcFf8u4hVlyMbRzKYnPQB7ZWP7LBW9qneEc3LhIJ4pwbqHsv+/jNgnlc6X8r0k4ZtMp6bHxB2/iKlucrPHh8UGGadCJV6maABC/8AiDLfzF651Y0JUmmK2AmZp3dzdmBZj4sTr+ddeIk+6Y+R/fWzB4BBEZQ/fDiLs+uXKWMh8QW7vlb0rbwzhRxJjhGnaNZj4ICWZj7A0PbJU2Pfwqw3Y4XO287Zv8I7q+2hPvT+BS/HEFAVRZVAAXwA0A+ldi445MvXx8q6EdKVI84hiszWv3V6+m59q2/D7D3gfEn5sTIzj/hjuIPoL/4qXOaMX2eGfXKXtGGPTOcpPsuY1sk4nLiYlhw5bD4NVVA47s0ygW7g/u0P6W5vpS2rOhQbh9/+DBx3nXK5gwiiacaMSfuofORx1/VGvpUfwXgP3n2jEOZpztI2gXyjTZFH59az4LwZEUKihY16DqfM9T4k1O2ttWq3yTclFVD+yO41wSPEIFcaqbowJDKw6qw1U1w8P5pmwhCYy8sI0GKA7yeU6D/9F08QKnh++uXH4PMLje31H8aKBStVImpRHiISLho5FIuDcFWFrg+hqvuXXZIuzY/eYd2hY/sfKT6rY1uw8cuFYvgyMpN3wrG0becZ/un9BY9a4F4zHJj3ZAyGeMF4nFnSaLQ3G1mS1iNDasbHjj00todoZQ4uPfyNcHE5/wAA9T/KufC4soT1v+/oa0sdSevj5mmIFV87cwzySS4ZiuRZGAyixt4E310396VlUBdOlWTzjyP22afDqe2Ju0YOj9CVvazDTTr+9Aw+Dd3MdrNfUHSxU638LeFSkqOaalZNcuYy0E6szNnMSRx5iQpVi5kIOyqoyjxMlqymFvS/0rghBw7tmVjGGSNpANA7XZQT4kA6eVSGNfLGxOwt9TXPO7Q7j0qjXGjSMAt2ZyAo8S2gH519J4WMhFDG5CgE+Jtqfeqi+D/LbSyHFyraNO7Cvi2xb2H5nyq4hXVjjSCJ7RRRVRgrGRbix18qyooAoTn/AJWPD8SrKP8AZ5Cch6JfVoz+ydR+rfwNQGMQu0MbuVjMoBNvlzlbsB6L+VfRPHuBRYuB4JhdHG43UjUMp6EHUGqS4ny4/D8QsWJQTQ37jEd2aPcobfK4HTpoRptGcd2hKohlwPZyGO5yEs0TEakA7H9bx/KnL4ecAkDyDLdlUJfp3je+boLAfWumPlqGRMTAvedYhJhJibvkAMkdm66EqR1y61xcpc2zCK0TAd5SykA6fit+jddfak4dnTJKQ743AtE1m67MNj/K1c9qZOOYgdla18+gv08/pS5VmZF2jlxeASQqXXNkJZQflzbZivUgX+tdmFwpkPl1PhWNeo5GoNj40aHbbVdibRABYDSvSKi04k43sa2rxTxX8/51oh3UVwNxUfo/mK1vxQ9AB+dAHvEcLbvjbqPOojFcPSRkdh34yCrjRhbpfqpF7g+NdkkzNuSawYe9DGjJrg8NZQ4cuwVRcnYfzrGpblvEAOVI1bY+nSgV8ENzPy+5w8iFygZf7VdlI11O4FxrtpeqzwOCMCj+8mkYAbkuxNlAvra+5+tNfHeNztPiUeQiHtGG5sVTxXoBbpvYVDcb4c8MeHxAuJyxkKk2McLqVRQNs5BLHr3qhKXU6Giq2yPmxTsXhuHgjZ7Ei2eS/wA5ToSL2J6WqI41MXdYkuWJAsOrE6KB460xcySjDKsbBe0UHtCv4pZCXIv1yhlS/lTf8F+Er2UssmHyyh+5O6nMykbJmHdAta43pIQ6pbOee2NXw65ZOBwKRObyMTJJvYO1u6PQAD1BpnrxRXtdaBKgooorTQoornxuICIznZQWOttACaA5N9Q/M8GGeAriyoiYqLsbWYmykN+E32NVliPjHjBe0MQHQ946eetQPMPxJxGOhMMqxhCQxyAg903A1J61F5YnpL2bmv4loZuMcvYnBMshkLwKOzjmVrMise6HGws2xGmvS9qi8dgY8O+FdCCJo2SW2n3iNckgbEqwqyuSsFm4ZAk33geLUN3gVa9l9MpApQ5l5OfD65GmwynMji5kh/aA1YdMwBFhqOpxx1aOTUZOPgdeBypicMqse8gCk9RYaHzuLV7FwBs9mIKdSOvlbpSBwHmPsXzRuHFhfwYa90/1cfUVY0HNEDQGYuFRBd7n5fXx8vGmhK1sWUWnozx/BUILL3CB02t5jpS7/X9fWpLA86YLGBo45wGIIyt3G9gd61z8ElXYZv2f5HWmtPgKlHUtHAa8Ipr4Zw8LGA6gk6m4B36fSozj+FVCmVQoIYGwsDtTGKVshqK2YYAuo3uw096cFwaLsij0AoByoS7VL8H4Ski5mN7G2Xb6mtcvA5M5CgWvcG4At/XlXWuIiwUbNiJkQHW5Nh7fpH0FZ9zL6uDPifAg1jGApAsRsCOlaJcOmDiaeTvMouPAHYBfG561z8G+I+BxLlI5bMMxGdSoYKLkqToRb0PlSrzVzR9rYIgPYIc36zkaZrX0Gpt160sppIb3ck+mSFbiWNLuO0axla7nyvmYD1Iy038E5RbiH+0Yh2SJrlFAGaQH+8JNwFPQAajXTSoDlrlcY/HAubwxKHe2qn9GMH948AaulEAAAAAA2HTyqWOF7Y2SVaQj4bh/CYcdFhxGr4q3dLZpLWBPeLHKrWHgDT0tfP3xBxBwnGJXgOVwyyBuodl130O/51rh+KfE2Okt/wDAn+mm94o6aO2Ps2WSMZY3yj6Hoqv/AIY84TYvtY8S6s6ZWUgBSVNwRYAXsQPrT9VYyUlaODNilim4S5MqKKKYkeE0j/E/jRWFcNFcyzm2Ub5L2IH7RsvuadzVac9QyYTF/bMvaK6dnGxP9hJawNtm6nXqaTI6R1ejipZUu/ZeWL+P5aQLJGFKyYWESSTG4SRyQTHbbZrBh4HcUoT8NNlbKVDXykjRrGxsfEU0IZsXHhcOjsVs4e7MQGVyWd7+CkEXrLjnGVQxrA6SYNV7MQEG7BD33kBGjM2ocG+otXI0ntH0OGeSP6ctt/wvv9SyvhziQ3DoBfvIpQjwKkjX2tTKxqk8JhsTgSJYJQJFjWSfD6kojmy51tZ9CL/iW49afuXPiRh8QtpWEMo+YMbKSNDlY/uOorohk1TPE9T6V2549xv9zzjfw0w8xeSItBMxzBlJKZuuaL5SG67HqLVXnEopMK5w2MTLnFgwJ7OVfFW8djY2ItVuS834NRc4mK37YqlfiTx5sdi+4v3UQKIbghtbl/fTTwFE3FKzPS+ny5ZUkzXieHJJaIRCPKO7MNcxtpcjXXqTWHD+buI4BsgkYgf3cnfU+a36eamo7huPki0LBl8L3I9G6VJcSmxEqRiRO7LcxjKCX1A7p1N7kDSxrmv/ABPWxYJ/LlSa3yXByPztHj4r6LKvzx+H6w8jU9jMREilpWRVHVyAPzqhcNgHwk2ZMTHDiF0KgsbXHyM4Upm2FibedYHB4niAmld2laFQxBa99TdUUaCwVjYeFX986qtnLk9mxcnKMqiXTHzTgO2SJZoTI3ygWO+3eAsCemutTTyAC5066/nXzBBKQdzdSCDex8QQR++pebnLGsnYviZGRhl1tqOoLWufrSr1C7opk9jPThK0MvOHxbnMrxYIqsa6drYFmtuQToo8NDS7gsPFLGcRjZGlc3Jzu2gvpbqSfp6VyYXl52jjmREZXkMajML5xqQVYjYa32HWtvHuHYl1BlgKAD5hGbHzzC48tDapuTlyWn6eMIqOKr89zbDHh4BnLA5vxHvG1vlUDa2386buW+SZsbaSbPBhSNEvaSYX0JH4FP1sdrGqsbCONjf38unhV6cofEfDthY/tUqRTKMrAnQ5dA3gLgXteqY1G9s4fVen9QoqbVjdwvhUWHjEcKKiDoo/MncnzNdTyAC5NgNyaXsV8QsAilvtKNYXyqczHyAG5qreauf5cc2S5hw17FFsWYeL6gMf1LgetVlkjE5sHocuaVU0vLIjnqVMTxHESo2eMkBSvUKqgn031o4Dy99pWXLIkbR5CFkIVWzG1s34TcqBfxpgwvLqwurYbFwzLIlzBLeEyxPcFMxupO43GU1pw3CXweLkhZQVlgkMfahSrDL2iZ9cpKsoUi9rjqDXPVu3we5H1EY4/d4ntLVrkjuE4qbhuMR5UZChs6n8SHRrHZhbUEXF7V9AYeZXUMpurAEEdQdQfpVD8M4jjMcThbicyWIaVQ3Yi+rqRbINtNtrVdnAuFDDYeKEMWEahcx3Nv626VbFrjg8z2nbac66vp48kjRRRVzyDy1c3EeHpNG0cihkcWZT1/l611V4aATrgqnjHIGIwjNLgWLrYhozYtlO6kbTL5b0tcNnwwmMkkYjMSlxB3iskq/KveH3YBscp8Kvoil7mXkrD4y5ZcknSVbZvRujDyPtUJYvB6uH19/Dl/K5/sqVuZZZM6hI0kxDKJZUDZ37w01JC622rv5iwcf2zFTTD7pXKIqnKZZMo7i26LuzdPU1z8c5PxGBcO654gwIkS9iAQbMPwH10qN45xmTFSmWTr8qjZVuSAvrqSeprnlJq1I9mGKE5qWB1GtjDgeWYZUw47GQdtC7vOrsRG6FgLgjKRpsdday5f4LHNFgz9nidZWljncixGUizBswymxOwv5Vow3FYhHgj9pMZgB7REWRmP3mcKABlN1uDc9a5eIcYw88TK3ax/7TJMioqGyOLWBLWBvrfoTVE4UcTjnbaV1f1+ocTwt8B8pDYXEyRG65WyOMyFx4/L9a6+WcdGIIZJNsFigW62ixAIv7PY+1cmJ5v7Z8TeDtFxHZDs8zadlsxKDMzHqQRXBicdiUVkWLsVkQKYli3UFjrnu2pJJJNz7VnUk7RVwk8fROlu9v8mfHuXphiZMiNIkjs8ci6o6uSwOcd1bXsb2tXTBjjgYYSFjkkaaSUPmfKOyAiUixGYG7/Npqd6VJp5l7gV9dMlzqTsMgOt/DrTpwv4QYubDmSSRYZW1SIgnT9dhqpPgAbUKDu0GX1ONRWPJK0vHcXeZ4oROkmHZCsy5mhUgtCxsWUjoM230qGnlucgF/E+FPPAfg3i3kIxJWGIHVkYO7+S2+UeZt6Vyc5fDOfABpYLzYfdjYF0H6wA1UfpD3FY8UnseHtDFjrH1X9TXzApjwuChIt9087XHWZrC48lX866+YsU+HiwUUbshSDtDlJXvStm1tvoNttaURxJ3AL5mAFlJJcBddBcnTfSmB8TiJ3TFSQ9soyrohyER6BWCbW8NNtrUrbGh0PpaadW/u3wScPLFsFKXjY4gxjEh7d1EUi0V+jFSWI8wOlRmGwEf/AIdNKUBft0jjc3uoKgt1sfpWHCuOmLFmeUM2cydomxYSAgqc1tNfyroTH4dsGMNnlQidpc3ZqwIsUVTZwbgWv53pvhfA36sZfFtNp2v5Ro4NgI3w2MdkzPFGjI12GXM2U6A2OljrUymGwk2DhfEAQnIY/tKMMxkRiuRoR84y5TmFreO1ReAxkMUWLjEjN2sSIjGMjMwbObj8Avpr41q4VhpMTD9mhjeSTtu0VhYKgKZGzsds2n032FZHVIzKnJuVtJSX4o6OIcOEEBinkR4irS4WaMh+9oGULuFYbg6Ai966uWeQ8VjApctFhwbhmJ1vv2aHYG2+gPnTtyp8LosPlkxFppeikfdp10B+Y36n6CnsLbarRxXtnmZfaHRcce35r/RFcu8r4fBplhSxNsznVmP6zfw2qXC0CvauklwePKTk7lyFFFFaYFFFFABXlq9ooAwkQEEEXB3FLGJ+G+Bdixiyk6kKzKPYA2FNVeWrGk+R4ZJw+V0KqfDPAD+6Y+sj/wA6MVy3wzCKGkiiUXsC4LXO+gN701WqO4vwKPEAZ73W+VgdRmtfTY3sN6RxVaQ/v8j5k/yVzzDzAshEeEVYY1OpACs/sNlFQYd2ZUhjaWaRrKPM63YnpbXXYA00cQ5BkuQYlfoHQgH11sQfrUpyf8O1w5Wad3knuWALdxCdNAPmNrC58agoOT2Vc0lpmzkvkRsM7T4h0lncC1lNot7hCT1uNQBtTmBQBXtdSVHK227Z5asXW9Z0VphWHPfICQh8XhbJY5pYbXRgSLso/Aep6HyqB5d5lOHclLK3400sbbXtow8D51dUkYIsdQRYg6g+1IPG/hdG2IEuGREVhaSI91L3BDAAH3XQE2PSpyi+UWjPVSO/C84YKcASooPW6B1HmSBoPW1S/wD5VwUgB+zwkEXBCLqD5gVw8F5JRBeeztf5R8g/LvGmdIwBYaDwrIpv5jHNx+VsgxyNgf8A0sX+WpLA8LjhXLFGqLvZQBXXai1UpCvJN6bYV7Xlq9rRAooooAKKKKACiiigAooooAKKKKACvDXtFAGp9qyG/wDXlRRSo3sZ0UUUxgUUUUAeGsBvRRWMD3rWdFFABRRRWgFFFFABRRRQA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14347" name="AutoShape 8" descr="data:image/jpeg;base64,/9j/4AAQSkZJRgABAQAAAQABAAD/2wCEAAkGBhMSERUUEhQWFRQWFxcXFxQXFxgYGhgYGBsYGBsYGBcaHCcfFx0jHBoXIS8gJScpLSwsGCAxNTAqNSYsLSkBCQoKDgwOGg8PGiwkHCUpKSwsKiwpKS4pKSwpLCksLCwpKSwsKSksKS0sKSkpLCksLCwsLCkpLCkpKSwpLCksLP/AABEIANEAyAMBIgACEQEDEQH/xAAcAAACAgMBAQAAAAAAAAAAAAAABgUHAgMEAQj/xABGEAACAQIEAwYDBAcFBgcBAAABAgMAEQQSITEFBkETIlFhcYEHMpEUI0KhUmJyscHR8DNDgpLSJGNzk+HxFRZUlKKys1P/xAAaAQADAQEBAQAAAAAAAAAAAAAAAgMBBAUG/8QALBEAAgICAQMBBwQDAAAAAAAAAAECEQMhMRJBUQQFEyIyYXGRI4Gh4VKxwf/aAAwDAQACEQMRAD8AvGiiigAooooAKKDWLPagDKvL1pwuNSRc0bBluRcai4NjUbzLzPDgoi8pNzoiD5nPgPIdTsKy0BKTTqqlmIVRuSbAepO1JPHfixhorrADO+wIOWO/7R+b2Bqt+Zubp8a33rZY79yFb5R6jeRvM7eArlw/A5G1b7sefzey9PeoyypGbfBaXIHNmKx0kplCLEigDIpHfY3tmJJPdBPuKelqsuTsVPmjw+GCxxIQZCFBJF+8zsb3ZvD6WFWaKfHK0bVAaVOaOfYsLdEyyzBgGjzEZdL6sFOu2nnTW1Vn8UeXUXLiUDZnbLJ+j8ujfqnQDz0oyNqNoDo4d8WlN+3hK+BjOb6g2prwHNmFmZUSVSzKGCnQ+mv4h+jvVEdlY906jodfHQ14b6323B3tXJH1ElpmH0jevarPlj4pRphbYrMZYyq92xLoTYPqdSotm9L9adsDzThZnWOKeN5GTOEDAsVsDfLuN9q7IyT4CyWorASVmDTmhRRRQAUUUUAFFFFABRRRQAUUV5QAGq95q5oMzGKI2iBsxG8ltx+zfTz9KmOdePGKPskNncG5/RTb6tsPeq/fikWFAknPdU3CD5nI+WNfXqeguelcubJvpQyXdlhPxeLhmARpt8osg+Z3bXKo9T6AVT2N4hiOJTtKx8sxvkQD8EY/ER9K4eK8Zn4hMZ8QbA3EcQvZU8B4Lbc6Fqd+WOUsRiYUIHZxW0Y6XFztbUjyFvWibddMRF8TIbCYSOG4QZ36uTr7tso8hTTwHk+aezyHJH4kWJ/YU/8A2NMsHKEeGiZ1GeVRcMwFl8SqbfW9R82KZz32LevT06Csji7yKLfA38M4XHAgSMWH5k+JPU15jeLxxEBr3OtgL6VwYDmBBEucnMBYixJ061D8Zx4lkzKDbKBr7108LRlb2MeE47HI2Vbgna4t9K73W+9I2AxAjkViNFN7Dc6Uyf8AmWIg/MDa9iP4itvyDRD848m/a8vYtFGyli911YkaXZddPOkSb4fYxFdpFRUQEs5kUCw16a02dqc2a5DdT/19aaOBSNJCe07wJIF9bjz8dajLDGRjR86cRhXNYEju3Fr20Ov8K94RhWUmQMRKrXV1JDCw1IYbE3/eNqsn4j8iytOJsNEXVlAZEAuhW4uFFrgj8xSHBhzGzBlIYGzKdCpG4I6f9KhNOCJVsncJ8RsemRjLnWM2KsB3xcGzkDU20BGtXXw7iSSxxup0dFdR1swv71874kWBtsbE+Wo1H8a38v8AMT4fE4eRznEACKNrREtdR56k+dUxZG+Tbpn0bRWEb3sRqDWddQ4UUUUAFFFFABRRXhoA0Y3FJEjSOQqqCzE9AKSeU+fZMXjJkIVYEjLrp3gFIF2brcH2qL+KvNGZvssZ7qWaUjq26p7bnzt4Upco4sos9vmkVY7+ALZm/ICoyyULe6GLiePM8zynYtoPLZR7D95pV5yij7ZYjZmjjHa31EbE58g1tmyhQ2+5qX4pxNsJGsqZc+a0YYXJIHzBeoDFdfH0NJKhnOQXaxLzOT8zG7G5/Ebk/n41ywXdlJulRJYGBpCqqO85AUeF9vy1+tW1wfFHD5ApJRQq5Sb3UaddjUFyjy4sUH2iYfeygdivVU6sfDNt6epqWIrphFxMgtEzxDmMtdYxYG+p3PtsPeoagGtsWDZtQDbxOlPyUSo0kV7au4cNAG58dKjJ5xGjO3yqpY+wJreBknJ0jbasRXDy9xEz4dXb5tQ4tswOot06fWpvDYIMgNyDc+BFCdmzi4ypnJUhgONvEANCnh4a9DWmThzDbUeVcjVoj2dnGuLPNfJ3bA5Ads9tC1txe3tVQ4vhGLMpkxRZZC184se0tubg2ttp+VWjeseIcvQ4/D/ZndopO0EiSjXUAgCxIvoTpe/W9JOPWickiuMgO/8AX8qisTh8pNjob269NvbepPjPCm4fijhZZhNZVYPYhgHv3WuTfQaa9a5uM5FRijCSwBDAEeBIsdbjW9cSjKEiT2O2H+L7JOgCh4BDEHjtZlkAIcq34unlarZwmMWRQyEEMqsPRgCD7ivlBJLsJF1F9fyp9+HPG3hx0SqSVmIidb3uLd0+q9PK4rrjPszIz7Mvq9FYpWVXKhRRRQAVycVx6wQySt8sas59FF7e+3vXWaR/izxHJg1ivYzSqp/ZTvt/9R9ax6QFScSxbSOXfV3Ys3qdTby6e1MXJ/C8yF2ORBmkd/0I10J9dNB50qysSxt6Af156e9PBxCwoMHJaNI2jOJcmxNrEIemXUt9PGuVxvkXHuViZzLxB5sUtgFGS6Lf+yQ3CX8WC3P7T38K3cNwl2SGP8RA9Sd2Pjpc+1cJkLySTHQyszW8F/Co8LLl+gpm5DwmaZ5LaIpsf1mP+nMa2rZjfVIe3kJ1JubAX9BasUjuRbXwFe5alsHg8oufm6+Wm1WOk1Ybh4Granw6D+ddVqyorTDVO1lPoaUuMwGYw4Yb4iVVb/hr33/Jbe9NmLPcb0qJ5Ww/a8QkkPy4aMRg/wC8k7zfRQv1oKQdW/Bx43C/Z+IzRgdydFnTyZe5IB/8TU3w35Pf+VafiJhsscOKA1w8oLH/AHUncf8Aep9q28K2Pr/ChadBN9UVI7K0T4UP6+NdFq8NaSITEYYqdfr41qtU7LEGBB/7VDywlWsd/wCrVhtlNcy8TE2OkluzAvu2/dAQ+wt9K6pOIExJGcvZoXYaf/0tmufCy6epqN5hMRxEnYhghY91gAVa5zAWO19q28vcXMGIRwqPlBKpILqTYjUddT+Vqj3OLuQOGYgsUvkubddPM/1vUphOMPFIkkZylL2I3BIINvPXSt2Oe0L2sNNCLDW42A96jcCobKCd7H+vWsezWu59HfDDi/bYBFJJaJjGxJJJt3lNz+qRTbeqt+HnHosHDFHLfPi5SyW2VRaMM19gWUgVaIroi7RZGVFFFMaeGqs+MUp7bDX2WOZvcmMfuq06qT40v99CP9y/5yIKWfAr4E/lOBWxcHakBAwkcnwQFyPytTVxrH2wk2IYDtsbIY0vusQF3y+Fkst+hPnSxwbCEnNa63EZHjmVmOvkoH1FbebHkWcQOV+4XQKSbNLaRr36i6DQdKhfYI/DCyHsSQqi5YgADqTVocE4UMPEsY1bdz4sd/YbD0pc5J4Hr9oceIiHTrmf3N7ehpzAp4ruNCPdmyFwrAkXt02rvj4kp3uPalLinGZoXF4k7NjYTGRggvsHOXuH8qk4sDxBgCMPCQRcH7QbW9clNZ1vE0rbGBJ0OxH7v31nal7/AMK4j/6eD/nn/RWa8O4mu0MP/uG/0UX9BeheUSnEpgkTs2gUXPoNT+V62cgYApg1kYd+ctO/rJqAfRco9qhMdwfiWIjMMkcCI5UO4lJYJmBawyi9xpT7DGFUAaACwHkNBWrbFnUY1ezRxXArNDJE2qyKyn0ItSVyXOzQZX+eMmKT9uIlD6XAU+9P5FJGN5dxsWKnkwghMc5RysjMpVwMrEAA72H0oku6MxNU4tkxWqWVV3IqIfhXFW3XDf8ANk/gta//AADiX6GF/wCZJ/pot+BuleUScnElGwJ/L99cOJxBc7AW2/71oPAeJfoYT/PJ/pqDbieKM5hRcPIVNpHRpDHGf0WYgAt+qL1jdcjrFfDIzmH4erM7SQMI3YlmVrlGJ1uCNVJO+4pD4nweTDv2cy5WHeBvcMNdVPUafvq7Be2tvbb2qN43wKPFRlHGv4HHzI2wI8trjr+4cLRxzxp2VUn9nHpYo2ftBfML5bE9LK1radetcGJgKNmJuSSb+Z6kev7qYuHyCOPFQygiRlEQFhoySKWVvAWX128ajE4bLLA5jjDfZyTIQT2nZvazFOqIVNyNs2tRoXpuP2GPkLhkmMxsVr5IyrEm5siMG36XOgHma+hBXzn8POGS4nGRIhZUjZHcqSNFOa5tvroPM19FrtVcfAQ4MqKKKqOeVUnxrwxE2Ff8LB4/cMj/AJi/0q2zSdz7woY/AMcOVkkibtI8pDXZLhk9SpIt42pZK0YxM4Bw/KuCVh/atJM3oXSMf/FL3qN5Z4I/FMbI7X7JnMsrfqsxKoPMgAeQBPhXVxXj11EkC9yKGOCNRqbkFST4d5jfw0py4Xw44CJMPGctlVnbS7yMBmY+Q0AHgKjGm2O4aSOnicarKyqoVVyqAAAAANrD+tK5lFzbxr2SS5JY76sT/E0v8D5wjZpDMyxonfVjp93e2viRcHTU38qo5bHtLTGCfDEXDrcEWIIupHgehFcOCkmwRvhh2kP4sKx1HnAx2/YOnpTSjBlBHeVgCD0IOoIrTLgFO2h8v5UNeB4z1T2iQ4HzBDi0zRNe2jIdHQ/oup1U+tSdIeP5cbOJoXMU67Spuw/RkTZ18tx41J8E5yu4gxiiGc6Kb/dy+cbHr+qdRWqXZiyxLmHA02rIVitZU5E8NeWrKsTQB7auTiPE44I2kmdURdSzGw/6+lRPMXOEeGIjUGbEMO5Ah7x82OyL5n2vS5HwObESCbGMHcapHqIYv2VOrt+sfalciscerlpGPEeNz4/Rc+Hwh9ppgf8A8kP1PlW/A8PCqEiQKo0AGw/rxNzUrHw9Rv3j57fSukCsodz1UdIhZoCpsbbXrXf28K0858dXCJ2rKW+VVUEC5N+pHQAmozgnNMWKbLGDmEayMDbQkkFPMjS521osla4M/iNwFIcRDxDKTCXQ4gIL2IIKv7junzy+NKnDcVhpcUzxXgilaeEubBo1nVgG00sCRp0qw0NyFOqnukHUEHQgjqLdKrvmDgS4bEYvCqCqKe0Q/qOLjXqFN19qSetoIx3Xkdfgvy8Y4ZMQ1rSHIltiqMbt6E7eQqzBVMYD4uQYTAwYfCRM8iRlW7Q2VHHU7l7m5sOlWJyDzC2NwMc8hXtCWV8osAVYi1r6aWqia4J8OhkooopjTTilujDxU/uNUpyFzN9kxADG0MlkcdFOyv7bE+F6u9xcEeVfNbpZmHmVt7mpz1TFk6LL58wCx4uGZBYS6tbZmjYMCfMgjXypyx/CO2IdWtcDfby2qsV4+cRw+IPcyYaZVLdezdWCsfcZb+Q8asrgPF1OESRvwjIetyNB7nSljXUVtuKYqc6qcPBKt7llCgj9c2P8aqfiSXjby1/OnX4l80CfFx4eO4WNc0nm+uQH9kG/qwpOmtkbwsaSepEpu2XVy/xeJ1ECPmkgiiEgGwJW1s2xIIsbVLA1WPwcN3xTeUQH+ZyPyvVmVZcFYu0Z0t87WeFcOADJPJHGtwDlLN8w8CACfK1T8sgVSTsKguFRnEcSBOow0ZkP/El7q/RAfrQy+PTcn2HbCxBEVRsoC6+QtW69Yio7jfMMOEjzzNa5sqjVnP6KKNWPkKc5km3ok714agOBc4x4h+ydHgntm7CWwYr0ZOjjxtqOoFT4ahMJRceRFx6jDcVYkDLi4g2a344u6wv+yVNvKp6o/wCI+FP2ZcQou2GkWX1T5XH+Un6Vlw3Fhhlvfqp8VP76Thl27gn+x2WrE1sNanawJ6CtEKc54wGKlxsyvITEGzRhmNlBFgAv8fOozkKFpMfDkPVr2v8ALsQfHoKe+cz92JLXcFreehNr+oFIvwy47HhcQZZSoUqxJPiCDbQbm2w3tUUn1bISSTL2l4JFCDLLLljTvMWsoAHUnoKrX4o4tJMQ8iMCBFGoYWOYEFwQfDU0yfEbi6YvhL9kdWaFlBOjAsCLHrsdN9KrWTDq0KQ3IAGtt76XAP8AGjLKtFYOnYo4Ud2/Uk+2tXz8EcVmwDIEyhJWGa5OcsAxJvta4GngKqDjkaxxqEWwQ2sP0ba/9/Wr5+GOHlThsAmQRsQSEChCEJOXMB+IixJ86bHvZBL4htoooqxQ8Jr5+504ecPjZ0I0z9qvmj3fT3LD/DX0CaQPivy52sAxKLd4bhwNzEdT/lPe9M1LJWhZcFf8u4hVlyMbRzKYnPQB7ZWP7LBW9qneEc3LhIJ4pwbqHsv+/jNgnlc6X8r0k4ZtMp6bHxB2/iKlucrPHh8UGGadCJV6maABC/8AiDLfzF651Y0JUmmK2AmZp3dzdmBZj4sTr+ddeIk+6Y+R/fWzB4BBEZQ/fDiLs+uXKWMh8QW7vlb0rbwzhRxJjhGnaNZj4ICWZj7A0PbJU2Pfwqw3Y4XO287Zv8I7q+2hPvT+BS/HEFAVRZVAAXwA0A+ldi445MvXx8q6EdKVI84hiszWv3V6+m59q2/D7D3gfEn5sTIzj/hjuIPoL/4qXOaMX2eGfXKXtGGPTOcpPsuY1sk4nLiYlhw5bD4NVVA47s0ygW7g/u0P6W5vpS2rOhQbh9/+DBx3nXK5gwiiacaMSfuofORx1/VGvpUfwXgP3n2jEOZpztI2gXyjTZFH59az4LwZEUKihY16DqfM9T4k1O2ttWq3yTclFVD+yO41wSPEIFcaqbowJDKw6qw1U1w8P5pmwhCYy8sI0GKA7yeU6D/9F08QKnh++uXH4PMLje31H8aKBStVImpRHiISLho5FIuDcFWFrg+hqvuXXZIuzY/eYd2hY/sfKT6rY1uw8cuFYvgyMpN3wrG0becZ/un9BY9a4F4zHJj3ZAyGeMF4nFnSaLQ3G1mS1iNDasbHjj00todoZQ4uPfyNcHE5/wAA9T/KufC4soT1v+/oa0sdSevj5mmIFV87cwzySS4ZiuRZGAyixt4E310396VlUBdOlWTzjyP22afDqe2Ju0YOj9CVvazDTTr+9Aw+Dd3MdrNfUHSxU638LeFSkqOaalZNcuYy0E6szNnMSRx5iQpVi5kIOyqoyjxMlqymFvS/0rghBw7tmVjGGSNpANA7XZQT4kA6eVSGNfLGxOwt9TXPO7Q7j0qjXGjSMAt2ZyAo8S2gH519J4WMhFDG5CgE+Jtqfeqi+D/LbSyHFyraNO7Cvi2xb2H5nyq4hXVjjSCJ7RRRVRgrGRbix18qyooAoTn/AJWPD8SrKP8AZ5Cch6JfVoz+ydR+rfwNQGMQu0MbuVjMoBNvlzlbsB6L+VfRPHuBRYuB4JhdHG43UjUMp6EHUGqS4ny4/D8QsWJQTQ37jEd2aPcobfK4HTpoRptGcd2hKohlwPZyGO5yEs0TEakA7H9bx/KnL4ecAkDyDLdlUJfp3je+boLAfWumPlqGRMTAvedYhJhJibvkAMkdm66EqR1y61xcpc2zCK0TAd5SykA6fit+jddfak4dnTJKQ743AtE1m67MNj/K1c9qZOOYgdla18+gv08/pS5VmZF2jlxeASQqXXNkJZQflzbZivUgX+tdmFwpkPl1PhWNeo5GoNj40aHbbVdibRABYDSvSKi04k43sa2rxTxX8/51oh3UVwNxUfo/mK1vxQ9AB+dAHvEcLbvjbqPOojFcPSRkdh34yCrjRhbpfqpF7g+NdkkzNuSawYe9DGjJrg8NZQ4cuwVRcnYfzrGpblvEAOVI1bY+nSgV8ENzPy+5w8iFygZf7VdlI11O4FxrtpeqzwOCMCj+8mkYAbkuxNlAvra+5+tNfHeNztPiUeQiHtGG5sVTxXoBbpvYVDcb4c8MeHxAuJyxkKk2McLqVRQNs5BLHr3qhKXU6Giq2yPmxTsXhuHgjZ7Ei2eS/wA5ToSL2J6WqI41MXdYkuWJAsOrE6KB460xcySjDKsbBe0UHtCv4pZCXIv1yhlS/lTf8F+Er2UssmHyyh+5O6nMykbJmHdAta43pIQ6pbOee2NXw65ZOBwKRObyMTJJvYO1u6PQAD1BpnrxRXtdaBKgooorTQoornxuICIznZQWOttACaA5N9Q/M8GGeAriyoiYqLsbWYmykN+E32NVliPjHjBe0MQHQ946eetQPMPxJxGOhMMqxhCQxyAg903A1J61F5YnpL2bmv4loZuMcvYnBMshkLwKOzjmVrMise6HGws2xGmvS9qi8dgY8O+FdCCJo2SW2n3iNckgbEqwqyuSsFm4ZAk33geLUN3gVa9l9MpApQ5l5OfD65GmwynMji5kh/aA1YdMwBFhqOpxx1aOTUZOPgdeBypicMqse8gCk9RYaHzuLV7FwBs9mIKdSOvlbpSBwHmPsXzRuHFhfwYa90/1cfUVY0HNEDQGYuFRBd7n5fXx8vGmhK1sWUWnozx/BUILL3CB02t5jpS7/X9fWpLA86YLGBo45wGIIyt3G9gd61z8ElXYZv2f5HWmtPgKlHUtHAa8Ipr4Zw8LGA6gk6m4B36fSozj+FVCmVQoIYGwsDtTGKVshqK2YYAuo3uw096cFwaLsij0AoByoS7VL8H4Ski5mN7G2Xb6mtcvA5M5CgWvcG4At/XlXWuIiwUbNiJkQHW5Nh7fpH0FZ9zL6uDPifAg1jGApAsRsCOlaJcOmDiaeTvMouPAHYBfG561z8G+I+BxLlI5bMMxGdSoYKLkqToRb0PlSrzVzR9rYIgPYIc36zkaZrX0Gpt160sppIb3ck+mSFbiWNLuO0axla7nyvmYD1Iy038E5RbiH+0Yh2SJrlFAGaQH+8JNwFPQAajXTSoDlrlcY/HAubwxKHe2qn9GMH948AaulEAAAAAA2HTyqWOF7Y2SVaQj4bh/CYcdFhxGr4q3dLZpLWBPeLHKrWHgDT0tfP3xBxBwnGJXgOVwyyBuodl130O/51rh+KfE2Okt/wDAn+mm94o6aO2Ps2WSMZY3yj6Hoqv/AIY84TYvtY8S6s6ZWUgBSVNwRYAXsQPrT9VYyUlaODNilim4S5MqKKKYkeE0j/E/jRWFcNFcyzm2Ub5L2IH7RsvuadzVac9QyYTF/bMvaK6dnGxP9hJawNtm6nXqaTI6R1ejipZUu/ZeWL+P5aQLJGFKyYWESSTG4SRyQTHbbZrBh4HcUoT8NNlbKVDXykjRrGxsfEU0IZsXHhcOjsVs4e7MQGVyWd7+CkEXrLjnGVQxrA6SYNV7MQEG7BD33kBGjM2ocG+otXI0ntH0OGeSP6ctt/wvv9SyvhziQ3DoBfvIpQjwKkjX2tTKxqk8JhsTgSJYJQJFjWSfD6kojmy51tZ9CL/iW49afuXPiRh8QtpWEMo+YMbKSNDlY/uOorohk1TPE9T6V2549xv9zzjfw0w8xeSItBMxzBlJKZuuaL5SG67HqLVXnEopMK5w2MTLnFgwJ7OVfFW8djY2ItVuS834NRc4mK37YqlfiTx5sdi+4v3UQKIbghtbl/fTTwFE3FKzPS+ny5ZUkzXieHJJaIRCPKO7MNcxtpcjXXqTWHD+buI4BsgkYgf3cnfU+a36eamo7huPki0LBl8L3I9G6VJcSmxEqRiRO7LcxjKCX1A7p1N7kDSxrmv/ABPWxYJ/LlSa3yXByPztHj4r6LKvzx+H6w8jU9jMREilpWRVHVyAPzqhcNgHwk2ZMTHDiF0KgsbXHyM4Upm2FibedYHB4niAmld2laFQxBa99TdUUaCwVjYeFX986qtnLk9mxcnKMqiXTHzTgO2SJZoTI3ygWO+3eAsCemutTTyAC5066/nXzBBKQdzdSCDex8QQR++pebnLGsnYviZGRhl1tqOoLWufrSr1C7opk9jPThK0MvOHxbnMrxYIqsa6drYFmtuQToo8NDS7gsPFLGcRjZGlc3Jzu2gvpbqSfp6VyYXl52jjmREZXkMajML5xqQVYjYa32HWtvHuHYl1BlgKAD5hGbHzzC48tDapuTlyWn6eMIqOKr89zbDHh4BnLA5vxHvG1vlUDa2386buW+SZsbaSbPBhSNEvaSYX0JH4FP1sdrGqsbCONjf38unhV6cofEfDthY/tUqRTKMrAnQ5dA3gLgXteqY1G9s4fVen9QoqbVjdwvhUWHjEcKKiDoo/MncnzNdTyAC5NgNyaXsV8QsAilvtKNYXyqczHyAG5qreauf5cc2S5hw17FFsWYeL6gMf1LgetVlkjE5sHocuaVU0vLIjnqVMTxHESo2eMkBSvUKqgn031o4Dy99pWXLIkbR5CFkIVWzG1s34TcqBfxpgwvLqwurYbFwzLIlzBLeEyxPcFMxupO43GU1pw3CXweLkhZQVlgkMfahSrDL2iZ9cpKsoUi9rjqDXPVu3we5H1EY4/d4ntLVrkjuE4qbhuMR5UZChs6n8SHRrHZhbUEXF7V9AYeZXUMpurAEEdQdQfpVD8M4jjMcThbicyWIaVQ3Yi+rqRbINtNtrVdnAuFDDYeKEMWEahcx3Nv626VbFrjg8z2nbac66vp48kjRRRVzyDy1c3EeHpNG0cihkcWZT1/l611V4aATrgqnjHIGIwjNLgWLrYhozYtlO6kbTL5b0tcNnwwmMkkYjMSlxB3iskq/KveH3YBscp8Kvoil7mXkrD4y5ZcknSVbZvRujDyPtUJYvB6uH19/Dl/K5/sqVuZZZM6hI0kxDKJZUDZ37w01JC622rv5iwcf2zFTTD7pXKIqnKZZMo7i26LuzdPU1z8c5PxGBcO654gwIkS9iAQbMPwH10qN45xmTFSmWTr8qjZVuSAvrqSeprnlJq1I9mGKE5qWB1GtjDgeWYZUw47GQdtC7vOrsRG6FgLgjKRpsdday5f4LHNFgz9nidZWljncixGUizBswymxOwv5Vow3FYhHgj9pMZgB7REWRmP3mcKABlN1uDc9a5eIcYw88TK3ax/7TJMioqGyOLWBLWBvrfoTVE4UcTjnbaV1f1+ocTwt8B8pDYXEyRG65WyOMyFx4/L9a6+WcdGIIZJNsFigW62ixAIv7PY+1cmJ5v7Z8TeDtFxHZDs8zadlsxKDMzHqQRXBicdiUVkWLsVkQKYli3UFjrnu2pJJJNz7VnUk7RVwk8fROlu9v8mfHuXphiZMiNIkjs8ci6o6uSwOcd1bXsb2tXTBjjgYYSFjkkaaSUPmfKOyAiUixGYG7/Npqd6VJp5l7gV9dMlzqTsMgOt/DrTpwv4QYubDmSSRYZW1SIgnT9dhqpPgAbUKDu0GX1ONRWPJK0vHcXeZ4oROkmHZCsy5mhUgtCxsWUjoM230qGnlucgF/E+FPPAfg3i3kIxJWGIHVkYO7+S2+UeZt6Vyc5fDOfABpYLzYfdjYF0H6wA1UfpD3FY8UnseHtDFjrH1X9TXzApjwuChIt9087XHWZrC48lX866+YsU+HiwUUbshSDtDlJXvStm1tvoNttaURxJ3AL5mAFlJJcBddBcnTfSmB8TiJ3TFSQ9soyrohyER6BWCbW8NNtrUrbGh0PpaadW/u3wScPLFsFKXjY4gxjEh7d1EUi0V+jFSWI8wOlRmGwEf/AIdNKUBft0jjc3uoKgt1sfpWHCuOmLFmeUM2cydomxYSAgqc1tNfyroTH4dsGMNnlQidpc3ZqwIsUVTZwbgWv53pvhfA36sZfFtNp2v5Ro4NgI3w2MdkzPFGjI12GXM2U6A2OljrUymGwk2DhfEAQnIY/tKMMxkRiuRoR84y5TmFreO1ReAxkMUWLjEjN2sSIjGMjMwbObj8Avpr41q4VhpMTD9mhjeSTtu0VhYKgKZGzsds2n032FZHVIzKnJuVtJSX4o6OIcOEEBinkR4irS4WaMh+9oGULuFYbg6Ai966uWeQ8VjApctFhwbhmJ1vv2aHYG2+gPnTtyp8LosPlkxFppeikfdp10B+Y36n6CnsLbarRxXtnmZfaHRcce35r/RFcu8r4fBplhSxNsznVmP6zfw2qXC0CvauklwePKTk7lyFFFFaYFFFFABXlq9ooAwkQEEEXB3FLGJ+G+Bdixiyk6kKzKPYA2FNVeWrGk+R4ZJw+V0KqfDPAD+6Y+sj/wA6MVy3wzCKGkiiUXsC4LXO+gN701WqO4vwKPEAZ73W+VgdRmtfTY3sN6RxVaQ/v8j5k/yVzzDzAshEeEVYY1OpACs/sNlFQYd2ZUhjaWaRrKPM63YnpbXXYA00cQ5BkuQYlfoHQgH11sQfrUpyf8O1w5Wad3knuWALdxCdNAPmNrC58agoOT2Vc0lpmzkvkRsM7T4h0lncC1lNot7hCT1uNQBtTmBQBXtdSVHK227Z5asXW9Z0VphWHPfICQh8XhbJY5pYbXRgSLso/Aep6HyqB5d5lOHclLK3400sbbXtow8D51dUkYIsdQRYg6g+1IPG/hdG2IEuGREVhaSI91L3BDAAH3XQE2PSpyi+UWjPVSO/C84YKcASooPW6B1HmSBoPW1S/wD5VwUgB+zwkEXBCLqD5gVw8F5JRBeeztf5R8g/LvGmdIwBYaDwrIpv5jHNx+VsgxyNgf8A0sX+WpLA8LjhXLFGqLvZQBXXai1UpCvJN6bYV7Xlq9rRAooooAKKKKACiiigAooooAKKKKACvDXtFAGp9qyG/wDXlRRSo3sZ0UUUxgUUUUAeGsBvRRWMD3rWdFFABRRRWgFFFFABRRRQA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14348" name="AutoShape 10" descr="data:image/jpeg;base64,/9j/4AAQSkZJRgABAQAAAQABAAD/2wCEAAkGBhQSDxUTExQVFRUSFhwZGRUXEBgXGBkbHxUWHR8ZGCQXHCcqHSUjJR8THzIiLyg1OC44GCA9NzAqQSYrLSoBCQoKDgwOGg8OGTUlHiU1NTI0NSwsLDA1NTUrLCktLjUpMCkvLS01MCw1KjYpKSwtNS41LDIsKSksKSwpLCkqLP/AABEIAFAAewMBIgACEQEDEQH/xAAbAAEAAgMBAQAAAAAAAAAAAAAABQYDBAcBAv/EADcQAAICAAQEBQIFAgUFAAAAAAECAxEABBIhBQYxQQcTIlFhMnEUI0KBkSTxF1Kh0fAVM2Jygv/EABgBAQADAQAAAAAAAAAAAAAAAAABAgME/8QAIREBAAIBBAIDAQAAAAAAAAAAAAECEQMSITEEQRNRkTL/2gAMAwEAAhEDEQA/AO44YYYBhhhgGPCcYM/nkhieWQ6UjUsx9gMcy5s50lmmiTKkgyL6B+pdSeqShtYBKg9BTHfFLWiou2d51y8eZXLBi8rMFYKLCX/nN0Pt1+MbHMPM0WTRGlD07aQVTVRq998VPg2RhyrI0KmRgLYuu+ruVq6+/U++N6Ti7yRPG4WRWO+oagB3WsRm0wttlZ+E8ahzMYkhcOp/kb1RB3GN7HEeauDLDOMxlBJGpUBitjy22GxUk0x99vncDF85B58TOIIZG/qo19Y06Q25sr9trHzhW/O2e1M+pXLDDDGiTDDDAMMMMAwwwwDDDDAUXxZzJ/DQwg0MxMFY/ABP+x/bFP5byobNTZgkCNPy1N+nYBfTfYAfuWxcvEGVGlhjJ0yIHlRifSapGH3AOsf+pxGS5mLLZ2LIsihWQLs10Tei+tlqJN92vGU/1lMRGcymVz0KodLrsDte5NdPknpj6/BLlWUMQokjBJJoeYCNf82p/Y4kuGZh45Fi1F0YGtR9SAC+v6h0G+4sbnpiR4lnfLhd1olB77DcWTXsLJHxi2G2cTiPbnfN8C5jLSRQOvmSCgNWkGmBI/0/tjnfAMxLleJQyspVxJpdS5ALfSdXXY2CfvtjrnHmaOCWdtU0ioSLIUfYC6VR1P27nFK47xdYo8pnhGjSsiy+TfVQCUkdgP0svvuFF11xSzG9YmeHbRj3Gvw/MGSGNyKLorEexKg1jYxsgwwwwDDDDAMMMMAwwwwFL8TOANNCk8Y1SZYklQLLRmtQHuRQP84oHKnDZJ88cw5YlbmBYi2r0qR70tE1/lOOqc38wtlYQY1V5GJpXYqtAWSSP/kAe7DFW4Fk3njXNxLGMwjSCbLA0tMzDSNzpsUewJAOxu8rY3No0bbPknpJRSyNMSGCBlC6gfUBZJVb6X6d+u3brjamhEakxlV2pl/S6+zC9z19XXfriBy3OeUmnVHVoFLFA1qykjs5BtDe1kEfONjM8ayKRSuc0j+WwAWM62NnoBtqPyDQ98Tuj7a/HqcYrP41+KwPNkXiL6KjNuHArsBbVd7L2vVih8q8tyTzw5b1MurU5A2SO/X17WAo+T02xesrxL/qmqDLRiIIVEsvmKxCXY2HRiQ22/0jesa55q/B8RkTLxQPlxo1y1+bQ0+YFax5hBN0b3usZ2xOJnpEePfVtMRHLqajHuPlGsWO+PrHQ5TDDDAMMMMAwwwwDDFO585ikhaKKGXy3YMzKsBkmYVSiIMpU+q7XqQPTiEzvP8AxGP8qPh80hiNGeWGQCYBkUsqwIQha2PUgAXvuMBfuLcHjzKaJVsA2pBplbsykdDiiZvw/wAxHIBEUlj3At/KdVK1oOkURfqv3vYd5bJc4ZtsjmZXyUizZcAIuhwJmO2pVPqVQeosmu/YYpOaM1lIohLDmM68wDlo8oYxGvlrasAD6tQalNfULqsUtSLdujS8m+lxXpTZOXZXnbLQJCHYBXovpQBiSxIVaq6JHXYC8SHGPCrMIGnjlSaRQR5YhMdro02tMfUBYA70O/WQ4FztxDzFE2SeQPIqMy5eSIrqKMSC60UjDMo7voJte8vxHn5o8/JBHlZpooIvXJFE0n5xKVECNhSsCep36Ct6xpR7bT5+tnicKhwvlCXMKZYfKJJ9RDyRHcklGDJvW42PQAYuXL3h+kWl56kdd1jWxCh62qnqbs3QHsBiPm8R8xoXy+G5kO0YY64pdCuzRjRaxWQAzEtQ+g7HHq+ImbRE83headrZZDEhr0nSGQMNwx7XsCDbb1NdOIV1PN1bxjK/DHuOfSeJOZZAI+G5lZGRf+5FLoV2dBR0R2QqsWJ2+kiu+JXIc4TnISZiXIzrJG4QRBTqk+geYoItVstY3oKd2xo41swxzOPnfiEojhXKzRvNIurMNlXKQqzglFQqNWhSqa2oEhjQAx0sYD3DDDAUzmjxCOUzYy/kxvaahqzipI/T0xoEYsWJVFBI1EnsGYScvP2QVNZzUWmnN67sRkhiK60QRfetrxJx8GhWZpxGvmvVuRbbLpABPQVew9z74i5vD7h73eUh3NmowN9TG9vln/k4DBnfELLJqCkyOGCogpfMarIQsa9H6mNBaNnY1kn8Rcgqg/iUcm6WO5HNMF2VATuSANt72vHp8O+H7/0kO5J2Svq69O3UV8n3OH+HPDtWr8HBqBBvy97BBs+/Qf8ACcBu5PmrLSZdswsqiOM07E0FalOg/I1KKF7muuIPM+KWVWLUCWkY/lwgqHkQsQsu5pFYAyW1Uu9YnIuU8ouXOXEEYhYhjHp9JI00T9tK/wADGn/h5w+q/CRVVbqTtQFbn2Cj9h7YDLwHm+DNaQp0PIrSJE1eYYgwCyED6QwKMAd6YYhuJeIiZfOSZcZZiIyrSSJJFQDsAXYA2O5OqjS37XP8O5RykEvmwwRxyURrVaJBq797oH++MOc5IycpuSBWJZmLFm1MWNkMQbZbo6TsNK0NhgMC+IeQtv6mMBI0kLk0oWQ0m57nY18j3xCcf8X8vl53iRRJ5YQajMsYMkg1KnqGwC2zOfpqqJNYlMv4X8OVWU5ZH8xizFxZPqJA2rZboD2A643ZeRMixJbKwktd+j3FH9vjt164DV4T4hZabSDqiMlaQ466iSo2/UUAkK9VVlLVeJCXmeI5V8zBqzKqSoEKlyzBtOlf36noNze2MEfIeRXVWViGu9XpPqB6ht9wepB2J3O++N7JcvwQwNBHEqRPq1ItgHUKbv3wEBwnxKgdW8/8hkNMdReIWwCaZNChi4KsAAdjfTfGxlvETKsZCxKJHrPmMBoKIQpkNdFZ/MRb3by2IFDG1meRcjI2psrETYN6N9lVRRHSgqCv/Ee2MTeHXDjd5SE2K+j7/PsSPttgM8vPGRXXeZi/LCl/XenUfSDXc7+nr8YnLxWz4c8O3/o4bPU6PUeve773/HsMWNVAFDt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14349" name="Picture 16" descr="Logo per l’Alto Patronato &#10;del Presidente della Repubblica"/>
          <p:cNvPicPr>
            <a:picLocks noChangeAspect="1" noChangeArrowheads="1"/>
          </p:cNvPicPr>
          <p:nvPr/>
        </p:nvPicPr>
        <p:blipFill>
          <a:blip r:embed="rId5" cstate="print"/>
          <a:srcRect l="34166" r="34166" b="27946"/>
          <a:stretch>
            <a:fillRect/>
          </a:stretch>
        </p:blipFill>
        <p:spPr bwMode="auto">
          <a:xfrm>
            <a:off x="1244600" y="2284413"/>
            <a:ext cx="866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6789738" y="2355850"/>
            <a:ext cx="43926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ea typeface="ヒラギノ角ゴ ProN W3" charset="0"/>
                <a:cs typeface="ヒラギノ角ゴ ProN W3" charset="0"/>
                <a:sym typeface="Gill Sans" charset="0"/>
              </a:rPr>
              <a:t>con il patrocinio della</a:t>
            </a:r>
          </a:p>
          <a:p>
            <a:pPr algn="ctr">
              <a:defRPr/>
            </a:pPr>
            <a:r>
              <a:rPr lang="it-IT" sz="2400" dirty="0">
                <a:solidFill>
                  <a:srgbClr val="00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ea typeface="ヒラギノ角ゴ ProN W3" charset="0"/>
                <a:cs typeface="ヒラギノ角ゴ ProN W3" charset="0"/>
                <a:sym typeface="Gill Sans" charset="0"/>
              </a:rPr>
              <a:t>Presidenza del Consiglio dei  Ministri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462088" y="2284413"/>
            <a:ext cx="3816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ea typeface="ヒラギノ角ゴ ProN W3" charset="0"/>
                <a:cs typeface="ヒラギノ角ゴ ProN W3" charset="0"/>
                <a:sym typeface="Gill Sans" charset="0"/>
              </a:rPr>
              <a:t>Sotto l’Alto Patronato </a:t>
            </a:r>
          </a:p>
          <a:p>
            <a:pPr algn="ctr">
              <a:defRPr/>
            </a:pPr>
            <a:r>
              <a:rPr lang="it-IT" sz="2400" dirty="0">
                <a:solidFill>
                  <a:srgbClr val="00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ea typeface="ヒラギノ角ゴ ProN W3" charset="0"/>
                <a:cs typeface="ヒラギノ角ゴ ProN W3" charset="0"/>
                <a:sym typeface="Gill Sans" charset="0"/>
              </a:rPr>
              <a:t>del Presidente della Repubblica</a:t>
            </a:r>
          </a:p>
        </p:txBody>
      </p:sp>
      <p:pic>
        <p:nvPicPr>
          <p:cNvPr id="14352" name="Picture 16" descr="Logo associato al patrocinio della&#10;Presidenza del Consiglio dei  Ministri"/>
          <p:cNvPicPr>
            <a:picLocks noChangeAspect="1" noChangeArrowheads="1"/>
          </p:cNvPicPr>
          <p:nvPr/>
        </p:nvPicPr>
        <p:blipFill>
          <a:blip r:embed="rId5" cstate="print"/>
          <a:srcRect l="34166" r="34166" b="27946"/>
          <a:stretch>
            <a:fillRect/>
          </a:stretch>
        </p:blipFill>
        <p:spPr bwMode="auto">
          <a:xfrm>
            <a:off x="10677525" y="2355850"/>
            <a:ext cx="866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4" descr="logo della Regione Emilia-Romag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088" y="8621713"/>
            <a:ext cx="38163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31746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1747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asellaDiTesto 17"/>
          <p:cNvSpPr txBox="1">
            <a:spLocks noChangeArrowheads="1"/>
          </p:cNvSpPr>
          <p:nvPr/>
        </p:nvSpPr>
        <p:spPr bwMode="auto">
          <a:xfrm>
            <a:off x="669925" y="1708150"/>
            <a:ext cx="12334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4400" dirty="0">
                <a:solidFill>
                  <a:srgbClr val="FF6600"/>
                </a:solidFill>
              </a:rPr>
              <a:t>Integrazione sociale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sz="3600" dirty="0">
                <a:solidFill>
                  <a:srgbClr val="0000CC"/>
                </a:solidFill>
              </a:rPr>
              <a:t>I</a:t>
            </a:r>
            <a:r>
              <a:rPr lang="it-IT" sz="3600" dirty="0" smtClean="0">
                <a:solidFill>
                  <a:srgbClr val="0000CC"/>
                </a:solidFill>
              </a:rPr>
              <a:t>o </a:t>
            </a:r>
            <a:r>
              <a:rPr lang="it-IT" sz="3600" dirty="0">
                <a:solidFill>
                  <a:srgbClr val="0000CC"/>
                </a:solidFill>
              </a:rPr>
              <a:t>vado all’università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dirty="0"/>
              <a:t>studenti disabili e dislessici raccontano:</a:t>
            </a:r>
            <a:br>
              <a:rPr lang="it-IT" sz="3200" dirty="0"/>
            </a:br>
            <a:r>
              <a:rPr lang="it-IT" sz="3200" dirty="0"/>
              <a:t>metodo di studio e tecnologie web,</a:t>
            </a:r>
            <a:br>
              <a:rPr lang="it-IT" sz="3200" dirty="0"/>
            </a:br>
            <a:r>
              <a:rPr lang="it-IT" sz="3200" dirty="0" err="1"/>
              <a:t>cloud</a:t>
            </a:r>
            <a:r>
              <a:rPr lang="it-IT" sz="3200" dirty="0"/>
              <a:t>, multimediali, </a:t>
            </a:r>
            <a:br>
              <a:rPr lang="it-IT" sz="3200" dirty="0"/>
            </a:br>
            <a:r>
              <a:rPr lang="it-IT" sz="3200" dirty="0"/>
              <a:t>per l’autonomia nello studio</a:t>
            </a:r>
            <a:br>
              <a:rPr lang="it-IT" sz="3200" dirty="0"/>
            </a:br>
            <a:r>
              <a:rPr lang="it-IT" sz="3200" dirty="0"/>
              <a:t>e nella partecipazione sociale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sz="3600" dirty="0">
                <a:solidFill>
                  <a:srgbClr val="0000CC"/>
                </a:solidFill>
              </a:rPr>
              <a:t>Siamo tutti stranieri</a:t>
            </a:r>
          </a:p>
          <a:p>
            <a:pPr>
              <a:spcAft>
                <a:spcPts val="600"/>
              </a:spcAft>
            </a:pPr>
            <a:r>
              <a:rPr lang="it-IT" sz="3200" dirty="0"/>
              <a:t>Esperienze con studenti migranti: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/>
              <a:t> Italiano L2 per lo studio e l’integrazione sociale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/>
              <a:t> </a:t>
            </a:r>
            <a:r>
              <a:rPr lang="it-IT" sz="3200" dirty="0" err="1"/>
              <a:t>Learning</a:t>
            </a:r>
            <a:r>
              <a:rPr lang="it-IT" sz="3200" dirty="0"/>
              <a:t> </a:t>
            </a:r>
            <a:r>
              <a:rPr lang="it-IT" sz="3200" dirty="0" err="1"/>
              <a:t>Objects</a:t>
            </a:r>
            <a:r>
              <a:rPr lang="it-IT" sz="3200" dirty="0"/>
              <a:t> da condividere </a:t>
            </a:r>
            <a:endParaRPr lang="it-IT" sz="3200" i="1" dirty="0">
              <a:solidFill>
                <a:srgbClr val="FF6600"/>
              </a:solidFill>
            </a:endParaRPr>
          </a:p>
        </p:txBody>
      </p:sp>
      <p:pic>
        <p:nvPicPr>
          <p:cNvPr id="31749" name="Picture 2" descr="attività di integrazione sociale davanti al 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7800" y="2932113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Ingrandimento di una ruota della carrozz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4808" y="638896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immagine di una ragazza che studia su un libro in bibliote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8784" y="365266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Immagine di studenti che ascoltano una lezione universitar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05863" y="5092700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4" descr="Immagine di giovani musicisti di una rock band"/>
          <p:cNvPicPr>
            <a:picLocks noChangeAspect="1" noChangeArrowheads="1"/>
          </p:cNvPicPr>
          <p:nvPr/>
        </p:nvPicPr>
        <p:blipFill>
          <a:blip r:embed="rId8" cstate="print"/>
          <a:srcRect r="8832"/>
          <a:stretch>
            <a:fillRect/>
          </a:stretch>
        </p:blipFill>
        <p:spPr bwMode="auto">
          <a:xfrm>
            <a:off x="6142038" y="4805363"/>
            <a:ext cx="2527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32770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2771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669925" y="1781175"/>
            <a:ext cx="11664950" cy="6640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40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Integrazione sociale: accessibilità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defRPr/>
            </a:pPr>
            <a:r>
              <a:rPr lang="it-IT" sz="36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Spazio laboratorio </a:t>
            </a:r>
            <a:r>
              <a:rPr lang="it-IT" sz="36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permanente</a:t>
            </a:r>
            <a:endParaRPr lang="it-IT" sz="4000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447675" indent="-3651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3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Test pratici di accessibilità su proposta dei visitatori</a:t>
            </a:r>
          </a:p>
          <a:p>
            <a:pPr marL="447675" indent="-3651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Esperienze di uno sviluppatore di siti web</a:t>
            </a:r>
          </a:p>
          <a:p>
            <a:pPr marL="447675" indent="-3651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HTML5  e l’accessibilità</a:t>
            </a:r>
          </a:p>
          <a:p>
            <a:pPr marL="447675" indent="-3651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Il riconoscimento vocale  come strumento di accessibilità</a:t>
            </a:r>
          </a:p>
          <a:p>
            <a:pPr marL="447675" indent="-3651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32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Mobile </a:t>
            </a:r>
            <a:r>
              <a:rPr lang="it-IT" sz="3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banking accessibile  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defRPr/>
            </a:pPr>
            <a:r>
              <a:rPr lang="it-IT" sz="36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Seminario con Politecnico Milano</a:t>
            </a:r>
            <a:endParaRPr lang="it-IT" sz="4000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447675" indent="-3651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3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Risultati Osservatorio ICT Accessibile e Disabilità</a:t>
            </a:r>
          </a:p>
          <a:p>
            <a:pPr marL="447675" indent="-3651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3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Altri contributi</a:t>
            </a:r>
          </a:p>
        </p:txBody>
      </p:sp>
      <p:pic>
        <p:nvPicPr>
          <p:cNvPr id="32773" name="Picture 4" descr="Logo Verifica Accessibilità Si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23575" y="682148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33794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3795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454025" y="1563688"/>
            <a:ext cx="11880850" cy="469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40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Tecnologie utili: un approccio </a:t>
            </a:r>
            <a:r>
              <a:rPr lang="it-IT" sz="4000" dirty="0" smtClean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“artigiano”</a:t>
            </a:r>
            <a:endParaRPr lang="it-IT" sz="4000" dirty="0">
              <a:solidFill>
                <a:srgbClr val="FF66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ctr">
              <a:lnSpc>
                <a:spcPct val="110000"/>
              </a:lnSpc>
              <a:spcBef>
                <a:spcPts val="2400"/>
              </a:spcBef>
              <a:defRPr/>
            </a:pPr>
            <a:r>
              <a:rPr lang="it-IT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		</a:t>
            </a:r>
            <a:r>
              <a:rPr lang="it-IT" sz="40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Chi fa da </a:t>
            </a:r>
            <a:r>
              <a:rPr lang="it-IT" sz="40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sé </a:t>
            </a:r>
            <a:r>
              <a:rPr lang="it-IT" sz="40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fa per tre</a:t>
            </a:r>
          </a:p>
          <a:p>
            <a:pPr indent="2057400" algn="ctr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Laboratorio per scoprire</a:t>
            </a:r>
            <a:b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le potenzialità offerte da strumenti come  </a:t>
            </a:r>
            <a:r>
              <a:rPr lang="it-IT" sz="36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Appinventor</a:t>
            </a:r>
            <a: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e Lego </a:t>
            </a:r>
            <a:r>
              <a:rPr lang="it-IT" sz="36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Mindstorm</a:t>
            </a:r>
            <a: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, per la creazione di applicazioni per </a:t>
            </a:r>
            <a:r>
              <a:rPr lang="it-IT" sz="36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smartphone</a:t>
            </a:r>
            <a: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e </a:t>
            </a:r>
            <a:r>
              <a:rPr lang="it-IT" sz="36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tablet</a:t>
            </a:r>
            <a: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in ambiente </a:t>
            </a:r>
            <a:r>
              <a:rPr lang="it-IT" sz="36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Android</a:t>
            </a:r>
            <a:r>
              <a:rPr lang="it-IT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.</a:t>
            </a:r>
            <a:endParaRPr lang="it-IT" sz="40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3797" name="Picture 4" descr="Immagine di un oggetto Lego Mindst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750" y="6532563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Logo di Welcome di MIT App Inven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975" y="6964363"/>
            <a:ext cx="276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Schermata di un applicativo su PC in ambiente Andro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353175"/>
            <a:ext cx="309721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Immagine di uno smart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488" y="24288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/>
          </p:cNvSpPr>
          <p:nvPr/>
        </p:nvSpPr>
        <p:spPr bwMode="auto">
          <a:xfrm>
            <a:off x="454025" y="412750"/>
            <a:ext cx="5843588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</a:t>
            </a:r>
            <a:br>
              <a:rPr lang="en-US" sz="4000">
                <a:solidFill>
                  <a:srgbClr val="002E8A"/>
                </a:solidFill>
                <a:ea typeface="Gill Sans"/>
                <a:cs typeface="Gill Sans"/>
              </a:rPr>
            </a:b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		</a:t>
            </a:r>
          </a:p>
        </p:txBody>
      </p:sp>
      <p:sp>
        <p:nvSpPr>
          <p:cNvPr id="34818" name="Rectangle 2" descr=" "/>
          <p:cNvSpPr>
            <a:spLocks/>
          </p:cNvSpPr>
          <p:nvPr/>
        </p:nvSpPr>
        <p:spPr bwMode="auto">
          <a:xfrm>
            <a:off x="6862763" y="942975"/>
            <a:ext cx="6142037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4819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http://www.uccronline.it/wp-content/uploads/2011/07/Mon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34117">
            <a:off x="10455275" y="1700213"/>
            <a:ext cx="1512888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 descr="Immagine simbolo del mondo"/>
          <p:cNvSpPr txBox="1"/>
          <p:nvPr/>
        </p:nvSpPr>
        <p:spPr>
          <a:xfrm>
            <a:off x="885825" y="1997075"/>
            <a:ext cx="10656888" cy="5091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Uno sguardo oltre frontiera</a:t>
            </a:r>
          </a:p>
          <a:p>
            <a:pPr>
              <a:defRPr/>
            </a:pPr>
            <a:endParaRPr lang="it-IT" sz="4400" dirty="0">
              <a:solidFill>
                <a:srgbClr val="FF66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57188" indent="-35718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Presentazione di iniziative europee:</a:t>
            </a:r>
            <a:b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RACE, ATLEC </a:t>
            </a:r>
          </a:p>
          <a:p>
            <a:pPr marL="357188" indent="-35718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it-IT" sz="4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Visite preliminari da altri paesi in vista di progetto Leonardo 2013</a:t>
            </a:r>
          </a:p>
          <a:p>
            <a:pPr marL="357188" indent="-35718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Relatori europei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/>
          </p:cNvSpPr>
          <p:nvPr/>
        </p:nvSpPr>
        <p:spPr bwMode="auto">
          <a:xfrm>
            <a:off x="525463" y="412750"/>
            <a:ext cx="92329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area espositiva		</a:t>
            </a:r>
          </a:p>
        </p:txBody>
      </p:sp>
      <p:sp>
        <p:nvSpPr>
          <p:cNvPr id="36866" name="Rectangle 2" descr=" "/>
          <p:cNvSpPr>
            <a:spLocks/>
          </p:cNvSpPr>
          <p:nvPr/>
        </p:nvSpPr>
        <p:spPr bwMode="auto">
          <a:xfrm>
            <a:off x="8878888" y="915988"/>
            <a:ext cx="4125912" cy="73025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6867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885825" y="2355850"/>
            <a:ext cx="10656888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dirty="0" smtClean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Contatti e azioni </a:t>
            </a:r>
            <a:r>
              <a:rPr lang="it-IT" sz="44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 corso </a:t>
            </a:r>
          </a:p>
          <a:p>
            <a:pPr>
              <a:defRPr/>
            </a:pPr>
            <a:endParaRPr lang="it-IT" sz="4400" dirty="0">
              <a:solidFill>
                <a:srgbClr val="FF66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085850" indent="-628650">
              <a:buFont typeface="Arial" pitchFamily="34" charset="0"/>
              <a:buChar char="•"/>
              <a:defRPr/>
            </a:pPr>
            <a:r>
              <a:rPr lang="it-IT" sz="44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Aziende</a:t>
            </a:r>
          </a:p>
          <a:p>
            <a:pPr marL="1085850" indent="-628650">
              <a:buFont typeface="Arial" pitchFamily="34" charset="0"/>
              <a:buChar char="•"/>
              <a:defRPr/>
            </a:pPr>
            <a:r>
              <a:rPr lang="it-IT" sz="44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</a:t>
            </a:r>
            <a:r>
              <a:rPr lang="it-IT" sz="44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stituzioni</a:t>
            </a:r>
          </a:p>
          <a:p>
            <a:pPr marL="1085850" indent="-628650">
              <a:buFont typeface="Arial" pitchFamily="34" charset="0"/>
              <a:buChar char="•"/>
              <a:defRPr/>
            </a:pPr>
            <a:r>
              <a:rPr lang="it-IT" sz="44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  <a:r>
              <a:rPr lang="it-IT" sz="44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ssociazioni</a:t>
            </a:r>
          </a:p>
          <a:p>
            <a:pPr marL="1085850" indent="-628650">
              <a:buFont typeface="Arial" pitchFamily="34" charset="0"/>
              <a:buChar char="•"/>
              <a:defRPr/>
            </a:pPr>
            <a:r>
              <a:rPr lang="it-IT" sz="44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Categorie professionali</a:t>
            </a:r>
            <a:endParaRPr lang="it-IT" sz="4400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085850" indent="-628650">
              <a:buFont typeface="Arial" pitchFamily="34" charset="0"/>
              <a:buChar char="•"/>
              <a:defRPr/>
            </a:pPr>
            <a:r>
              <a:rPr lang="it-IT" sz="4400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Centri di ricerca e Università</a:t>
            </a:r>
            <a:endParaRPr lang="it-IT" sz="4400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085850" indent="-628650">
              <a:defRPr/>
            </a:pPr>
            <a:endParaRPr lang="it-IT" sz="4400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Immagine di un ruppo di giovani in fe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2913" y="5813425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6"/>
          <p:cNvSpPr>
            <a:spLocks/>
          </p:cNvSpPr>
          <p:nvPr/>
        </p:nvSpPr>
        <p:spPr bwMode="auto">
          <a:xfrm>
            <a:off x="171450" y="558800"/>
            <a:ext cx="79867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giovani</a:t>
            </a:r>
            <a:endParaRPr lang="en-US" sz="2000">
              <a:solidFill>
                <a:srgbClr val="002E8A"/>
              </a:solidFill>
              <a:ea typeface="Gill Sans"/>
              <a:cs typeface="Gill Sans"/>
            </a:endParaRPr>
          </a:p>
        </p:txBody>
      </p:sp>
      <p:sp>
        <p:nvSpPr>
          <p:cNvPr id="38915" name="Rectangle 2" descr=" "/>
          <p:cNvSpPr>
            <a:spLocks/>
          </p:cNvSpPr>
          <p:nvPr/>
        </p:nvSpPr>
        <p:spPr bwMode="auto">
          <a:xfrm>
            <a:off x="9526588" y="942975"/>
            <a:ext cx="2952750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8916" name="Picture 15" descr="logo as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741363" y="1563688"/>
            <a:ext cx="10153650" cy="794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44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Attenzione ai giovani</a:t>
            </a:r>
          </a:p>
          <a:p>
            <a:pPr marL="357188" indent="-357188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Coinvolgimento come volontari </a:t>
            </a:r>
          </a:p>
          <a:p>
            <a:pPr marL="357188" indent="-357188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Coinvolgimento in comunicazione (video blog,interviste, back stage Handimatica, spettacolo accessibile …)</a:t>
            </a:r>
          </a:p>
          <a:p>
            <a:pPr marL="357188" indent="-357188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laboratorio videogiochi accessibili (</a:t>
            </a:r>
            <a:r>
              <a:rPr lang="it-IT" sz="40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serious</a:t>
            </a: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40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games</a:t>
            </a: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 </a:t>
            </a:r>
          </a:p>
          <a:p>
            <a:pPr marL="357188" indent="-35718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Esperienze dei giovani in progetti</a:t>
            </a:r>
          </a:p>
          <a:p>
            <a:pPr marL="357188" indent="-35718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it-IT" sz="40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Evento promozionale </a:t>
            </a:r>
            <a:r>
              <a:rPr lang="it-IT" sz="4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 Apple </a:t>
            </a:r>
            <a:r>
              <a:rPr lang="it-IT" sz="40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store</a:t>
            </a:r>
            <a:endParaRPr lang="it-IT" sz="40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57188" indent="-357188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it-IT" sz="40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 descr=" "/>
          <p:cNvSpPr>
            <a:spLocks/>
          </p:cNvSpPr>
          <p:nvPr/>
        </p:nvSpPr>
        <p:spPr bwMode="auto">
          <a:xfrm>
            <a:off x="8950325" y="942975"/>
            <a:ext cx="3529013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9938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CasellaDiTesto 17"/>
          <p:cNvSpPr txBox="1">
            <a:spLocks noChangeArrowheads="1"/>
          </p:cNvSpPr>
          <p:nvPr/>
        </p:nvSpPr>
        <p:spPr bwMode="auto">
          <a:xfrm>
            <a:off x="1101725" y="7613650"/>
            <a:ext cx="68405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hlinkClick r:id="rId4"/>
              </a:rPr>
              <a:t>www.handimatica.com</a:t>
            </a:r>
            <a:endParaRPr lang="it-IT"/>
          </a:p>
          <a:p>
            <a:pPr algn="ctr"/>
            <a:endParaRPr lang="it-IT"/>
          </a:p>
        </p:txBody>
      </p:sp>
      <p:pic>
        <p:nvPicPr>
          <p:cNvPr id="39940" name="Picture 2" descr="Schermata del sito web handimatica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5" y="1781175"/>
            <a:ext cx="85344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Logo di linked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25" y="3662363"/>
            <a:ext cx="1873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Logo di twi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6588" y="22129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Simbolo del comando &quot;Mi piace&quot; di Facebook"/>
          <p:cNvPicPr>
            <a:picLocks noChangeAspect="1" noChangeArrowheads="1"/>
          </p:cNvPicPr>
          <p:nvPr/>
        </p:nvPicPr>
        <p:blipFill>
          <a:blip r:embed="rId8" cstate="print"/>
          <a:srcRect t="27548" b="36452"/>
          <a:stretch>
            <a:fillRect/>
          </a:stretch>
        </p:blipFill>
        <p:spPr bwMode="auto">
          <a:xfrm rot="944751">
            <a:off x="10310813" y="1624013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0" descr="Simbolo della posta elettronic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90275" y="2789238"/>
            <a:ext cx="19145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8" descr="Immagine simbolo di Online New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47313" y="4948238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Immagine-simbolo di internet e dei Social Networ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666479">
            <a:off x="8950325" y="703738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ttangolo 28"/>
          <p:cNvSpPr>
            <a:spLocks noChangeArrowheads="1"/>
          </p:cNvSpPr>
          <p:nvPr/>
        </p:nvSpPr>
        <p:spPr bwMode="auto">
          <a:xfrm>
            <a:off x="4040188" y="4492625"/>
            <a:ext cx="4924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4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3200">
                <a:solidFill>
                  <a:srgbClr val="002E8A"/>
                </a:solidFill>
                <a:ea typeface="Gill Sans"/>
                <a:cs typeface="Gill Sans"/>
              </a:rPr>
              <a:t>: I temi</a:t>
            </a:r>
            <a:endParaRPr lang="it-IT"/>
          </a:p>
        </p:txBody>
      </p:sp>
      <p:sp>
        <p:nvSpPr>
          <p:cNvPr id="39948" name="Rectangle 6"/>
          <p:cNvSpPr>
            <a:spLocks/>
          </p:cNvSpPr>
          <p:nvPr/>
        </p:nvSpPr>
        <p:spPr bwMode="auto">
          <a:xfrm>
            <a:off x="525463" y="449263"/>
            <a:ext cx="8269287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comunicazione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/>
          </p:cNvSpPr>
          <p:nvPr/>
        </p:nvSpPr>
        <p:spPr bwMode="auto">
          <a:xfrm>
            <a:off x="525463" y="412750"/>
            <a:ext cx="7386637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serate		</a:t>
            </a:r>
          </a:p>
        </p:txBody>
      </p:sp>
      <p:sp>
        <p:nvSpPr>
          <p:cNvPr id="40962" name="Rectangle 2" descr=" "/>
          <p:cNvSpPr>
            <a:spLocks/>
          </p:cNvSpPr>
          <p:nvPr/>
        </p:nvSpPr>
        <p:spPr bwMode="auto">
          <a:xfrm>
            <a:off x="8878888" y="915988"/>
            <a:ext cx="4125912" cy="73025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40963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98488" y="2139950"/>
            <a:ext cx="9144000" cy="632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75" indent="-714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Occasione di contatto con la città e sensibilizzazione</a:t>
            </a:r>
          </a:p>
          <a:p>
            <a:pPr marL="714375" indent="-714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Dalle 18.30 alle 21 circa </a:t>
            </a:r>
          </a:p>
          <a:p>
            <a:pPr marL="714375" indent="-714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Presentazione + buffet</a:t>
            </a:r>
          </a:p>
          <a:p>
            <a:pPr>
              <a:spcAft>
                <a:spcPts val="600"/>
              </a:spcAft>
              <a:defRPr/>
            </a:pPr>
            <a:endParaRPr lang="it-IT" sz="4000" dirty="0">
              <a:solidFill>
                <a:srgbClr val="00B05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742950" indent="-742950">
              <a:spcAft>
                <a:spcPts val="600"/>
              </a:spcAft>
              <a:buFontTx/>
              <a:buAutoNum type="arabicParenR"/>
              <a:defRPr/>
            </a:pPr>
            <a:r>
              <a:rPr lang="it-IT" sz="32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Cinema accessibile</a:t>
            </a:r>
          </a:p>
          <a:p>
            <a:pPr marL="1428750" lvl="2" indent="-514350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Presentazione tecnologie</a:t>
            </a:r>
          </a:p>
          <a:p>
            <a:pPr marL="1428750" lvl="2" indent="-514350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Il discorso del re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it-IT" sz="28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711200" indent="-711200">
              <a:buFont typeface="+mj-lt"/>
              <a:buAutoNum type="arabicParenR" startAt="2"/>
              <a:defRPr/>
            </a:pPr>
            <a:r>
              <a:rPr lang="it-IT" sz="32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Spettacolo </a:t>
            </a:r>
            <a:r>
              <a:rPr lang="it-IT" sz="3200" dirty="0" smtClean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da definire</a:t>
            </a:r>
            <a:r>
              <a:rPr lang="it-IT" sz="32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it-IT" sz="32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it-IT" sz="32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spcAft>
                <a:spcPts val="600"/>
              </a:spcAft>
              <a:defRPr/>
            </a:pPr>
            <a:endParaRPr lang="it-IT" sz="3200" dirty="0">
              <a:solidFill>
                <a:srgbClr val="00B05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0965" name="Picture 2" descr="Immagine della pellicola come simbolo dei film al cine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163" y="4300538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mmagine di un buff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1050" y="1852613"/>
            <a:ext cx="283051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/>
          </p:cNvSpPr>
          <p:nvPr/>
        </p:nvSpPr>
        <p:spPr bwMode="auto">
          <a:xfrm>
            <a:off x="381000" y="412750"/>
            <a:ext cx="6985000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HANDImatica 2012 </a:t>
            </a:r>
          </a:p>
          <a:p>
            <a:pPr algn="r"/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		un amico speciale</a:t>
            </a:r>
          </a:p>
        </p:txBody>
      </p:sp>
      <p:sp>
        <p:nvSpPr>
          <p:cNvPr id="43010" name="Rectangle 2" descr=" "/>
          <p:cNvSpPr>
            <a:spLocks/>
          </p:cNvSpPr>
          <p:nvPr/>
        </p:nvSpPr>
        <p:spPr bwMode="auto">
          <a:xfrm flipV="1">
            <a:off x="5854700" y="989013"/>
            <a:ext cx="6624638" cy="714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43011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8" descr="data:image/jpeg;base64,/9j/4AAQSkZJRgABAQAAAQABAAD/2wCEAAkGBhQSERQUExMWFBQWFRQUFxUWFBQUFRQVGBQVFBUVFBUXHCYeFxkjGRcUHy8gIycpLCwsFx4xNTAqNSYrLCkBCQoKDgwOGg8PGiwlHyQsLCwpLCksLCksKSkqKSksKSksLCksLCksKSwpLCwsKSwsKSwpLCksLCwpLCksLCwsLP/AABEIALcBEwMBIgACEQEDEQH/xAAcAAABBQEBAQAAAAAAAAAAAAAFAAIDBAYBBwj/xAA/EAACAQIDBQYDBgUDAwUAAAABAhEAAwQSIQUxQVFhBhMicYGRMqHwFBVCscHRByNSguFikvEWcrIzQ6Kzwv/EABoBAAMBAQEBAAAAAAAAAAAAAAABAgMEBQb/xAAtEQACAgEDAwMDBAMBAQAAAAAAAQIRAxIhMQQTQSJRcTJhgRRCkaEFwfGxFf/aAAwDAQACEQMRAD8ANDaR5VzBYw3WK02RB8v0qLYVyLhPWpRzvYJ3OyqsZIqhisB3RgVp/vAVn9r4mXBqsm8TbFtIacK9xYO6u4Ds4E1olhMcIFW/tYqMPBWbdlD7tmor2xZ4UXtYsCpftq1vZz6Eedbc7ONvAqlgVK+EjWvSsXcVlO6s/Z7Ps13PGlc2c3xxtAtNnu3Cld7J5hPGt7hcIgUAgVOcOlZxnCPJWmXg8pxHZh13a0PvYJk+IRXrmIwK9DWX7Sm3bCqQC1zvMo/7LbOSfUKP7q19L3QanFbmY2D2Yu4tyLYAVYzOxhVncOrcYHyqZtn3Lm0cPZwqm3YS6JuiM7i2cz3GbeZjQbhIFaK1g7i4DDCzcFlDb7573i8V1iTByywiGJPJBwmhWxezWLw2HvXLV+293u2trcGYZXa7bZs3eKAFVcxJ4ZTV6ODTpciUJTnLdrZe3/f9Pg0Ha/a1m3jMPYuLJYZt7RDN3cwNDEcaAYp0S5mstNsmAJDFDykbxoYP0Q+N2gr4y3irrZ7dhO7t5oVr5RRnuQY0EvdI6qu8ig/YvGZsRbTLlt3rt5As/CMqFIJ/pLLv5VeSbnGv4OToUpScr2f+v+Gt2vtElINZk0f2/h4VaCrZ61x4pJrc78sadIZkFNa3XbzRT7TSK6klycbm+ARjdmljVQ7Dajd2/lqL74XdWiUfBLcvIJtbGM1ptnYnu1g1XsXs2oqbEICpnl86iVFRtl27tUFTQbDXh3jHhVJJk1Hnhqxy7RPR/wAfBTy78E22WzNpyqriWuqgBnLpU2bxBjRTG4lLlvKBqRWUGvJfUxak6QU7L4lWQc6P7R2XmtyN8TWe7M7BvKM8ab6OXtrFQVNDi19JzLIpP1ozD4VtdKis7PMGVoo+0lFC8XtRTprVRbIkK12ruWxkDGF0pUBcanQ0q6e4RpPTVxEj65UtlN4j51XSyTVrAYcgms0c0i1iMdB31UxGJmqm0T4zrVUPqPOqn9Jtj5QctvlWaX3h1qri7ngob3nWssDuBt1MdM6Qf+8OtL7w60A7/rS+09a6DmNHYxeZgOtbrCYYd2NOFed9niDcWvTbFwZfSuPPLc68SpWec9sNsvhZPCdKxKdu8aTmUAryNbb+J6B1A6is/gMCmQacK0jWWPqRnNaJbFfBfxLuMctxMp6Gou2G32/kXrcEiQVO6AysAejeIeg6UE7QYHKxYCNaSnvbBXewEr59PPdVKCivSSnb9R61hAuHwyWXyXRPeILjhFAYZwEafHE7+ZMdBHbLaoTDkDKllfHcWyQwuElFCZj8JkiAdN5g5YOBwGKxNtB3WJuIsCEzkqBv0BOnpFVdoC5eM4jEs+sw7mB/2rMD0FKOVVVm0+lg8ejTtXuyhcx93FXvCoX8MAnJatEwFJO5ZMk72kzqaPbLtJbcMWAWz4s+hLMxP9JhSW1jfAUcKEWNnBhlS5pv0Gk8yIpbMw1x7hVjPdmMoMAE/iAHGJ1oc0/waYo9pVHl7fCNptnHC5ZRlI4T0kTQIXzRfYHYzEOjZ3t21YggNmZoBIWcui7+tX8T2AxCLmXJc6ITm9AwE+lXi6WUeVsc+XqIy4MjdJJ1q1gTUrYSmizFbK23EwdJWVtqWxvFZe8CGrY3MKSKzm08Nlb1rCMXDY1ctSsO7BXQTRXaV1MnWhexvhqttJzmoatgnSCmBwispNCsbhQHojsvEwsVX2jZzGRWeWEmtju6DPDDl1S4KVzDEjSrWx8ESQTwoh2ewshswons+wudgOFZyhoijpy5458stPHg3/Zu0vcCRwrDdo7Y79wN1bzswP5UcqxvaCzlvvPE116dtjx3L1bmSvWjVSzalqPXrINDblkqwrFqjfH6pIs/dYPCuVIu1Y0iuVyeo9S4HoabCqU7Jyg1dXaqc6bf2mp0muxnzyTZ5n2hNwXjG6qFhnzCedevWNi27gkqDXMX2bthTCispZ1VHbjwtNM862mW7vSgbLc6+1eubK2EjAyAaIf9O2v6R7Vlhy6I0b9RDXOzw8i719qrYrEXV4N7Gvd27O2/6R7VFd7M2z+Ee1a/qPsYdj7nmnZLHNoSD7GvRsLtQ5ansdnUXcAKursxRwrCctRvCOlUee9tc7iQCYoJs7E+HxAz5V61e2QrbxVX/pi3yFXjy6FRGTHqd2eN7aGckAGPKqeG2ewiFMngAa9W7SWcPhElgGc/CnPqeQrH7D7Ut94WVbILdzMgAUCGYShkyZkRv/FXXjbnvWxzygo+TPbV7J3rZQ3AUJUlRIOkz/aROo8q5f2FmtqXbUDU8I61rv4obSZFtECVVpc8QGDKNOOo+QrHptUrbW2oJO/MFJBnXgNTrWeWLjPbg68MoyjvyS2cLbtKIjXiJ/equFvd1ilIiLmUERMsGGg85rqJG9Sg5GPeBuqXZGGNzG2WCF7dq5az7gAWcRqd53GOVGKNyIyypHsd9F7xgNNCD/cucH3B9qlweJAtFnIAGYliYAAmSSdw0qh9qkB+JzewcgfKsb/ELbJy28Ip8JHe3o4rmPdp5EgsfIV7UpaVZ5Kjbon252rwOJZgqura5cRkARzwDa5ip5kdaz/dsdQpobbiNd0CfatT2Exim8MNc1W4CbRO8MNch8/zjnXJPJtqRssSuilZVo+E+1BdsbNd9yn2r2xezK8hXG7MJyFcUuoTdnVHA0qPItj4G4o1U1Hjdnsx+E17EnZxRwFVb3ZZSd1R30V2WeYbP2RcI+ExVk7JcHVa9NwewVWdKc+yF5UPqAXTmP2ds2LeooPhMDcW8zDdJ+Veg4jZoCwKH27apbMjdNZ5MmqKSNsMNDbYU7OL4JHEV5//ABCxLriIjf8AOvQOxmJ/lCdDTO1ex0vFTAkca0j1FIyngTkzy3Z+FvXDOUxRDE7IcCSpra4XDKigRVm5aV13UlnvlD7NcM8qfD6mlXoJ7PryFKnriLTIJp2V6mrdns0o30cFOAriuXub0l4IMNhAggU7FW5U1YC0y8nhNIE9yhsm3A9aI5arbPtwPWrwWiKCctyLLXMlT5aUVdEaiEJXctTRSy0ULUQxVfH4wWrVy4dQiM5HMKpaPlV4rWP/AIlbYFnCm3BzXgVkEeFQVLZl3lSJEjnVRg20hajyztLt9r117lw/Fr0HAAdIHyrJYrajZkZdCmVgeOZTmB96djwWeFJYDcQZEdaqMypH4yeG5R05sfl516iVI5ZS3PWMdGKgkSt0IY/0m2Cf/I+9Za/sQ2L7WkZmQQV3FlkTkM6N51Jsy6Lxw9izJvsiZ2YIUsLGZjBWdF66acd17ZOa3ir1i6c+UrluHecwJUnXiJ8jpV5Iqaphjm4O0C7OB7x1SWDNPxQWMCSQo3Dzo72ft9331hROW9v3nxpbb1aSdfatX2e7OWTce8F8bDUneDOscp3+tWcN2cS1euOCSblwXCDEKcqiB0hRTw49G4809ZA+IVbNoOcrFskncXbVQTwLaxO8iK8s7cXWTaF3oLcT/T3aiPea9X27s1LmHuWiwXOkAk7n+K23owHzrxzbeK7xct8suKsnuyW/923OgLf1qSYJ+IEamtMsr2MYqiTD384H1ryqd8WbZS4hhkdXDcQQdD7xQ3ZQJUjgDu5z+mlXbuGlW5/tr/isYmr4PfNhdpFxOGtXgIzqCRM5W3MvoQavjGivJv4Ubb8TYZjowLp0YfEPUa/216bkrzc2PROjrxS1RsufahSXEA1UC0M7S7X+y4Z7vEeFR/qO721PpWSi26Ro2krD3eVG7ivEbW38QsXziXRmY5ZQujHfDmYA03CdNa9R7MbbGMsC58Lg5LiTOVxBMHipBBB4gitJ4dPkmGXUFXNDcTgwxon3NLuRWaiXZRwVrIIAqZ2Jqx3YpZRToVlL7ODThh4q0SKabgp0Kyv3NKp+8FKihBmlIoNiMewOlU7mOuGs1uU406NG2IA41xrwI31l3Dsd5pBbk7zRQUaVbgHGnfahzoCiNzqZbR50gasNDFDnTu9oRbQirSOae4aUXe9pd5VUPXcxo3DSiw16vHO2m1ftGJNwHwKCi6/hBBB9TJ9a9B7X7XGHwrsXyswyLqJk6SAeQ/MV4rtnHDJodW0A5Dj+3rXb00P3M580ktkUmcXXIHhtjVyIBI5ev/PIQ37pI8ICrwAH1PmadYWLYA3ufkPomtN2W2fZRbl/Gp/Jawws2yJe4S2UMi75hWIbgNd1dOSVHPCNg7sbjbdl71y5PeFJBHilBqwXiSTl6aUVS+L+LtXkV8ly1ctMzIQqlDntlmXwwTpPnWI70gkAwV1U79OIPA8o3GasYfaINu0rGGS9nJiQFMTpMQDwj9qccm1D07ntWwdq6AAzKzO8EaEGee8HqpqDH4253gM6DX5wNOWtZvYmPti4Bau94QZgAKIbRgq6AbgQBWi2jcEAgzI9IO6ulcEyVMzl/tC3fXFGQokz3jlBIjMAw8KtJEBt/wAqzu1rdrForwVYg5TIDCDGVx+IAyBRnaGxi5uZbz21uwbqLBVyIgw2gOg1FUbuAW2oRPhHE8f8deNJptCQB2XbhnU8I/UftRLLVPGQlxWEkHwk7hPCOm72pxxsnKok9I/X8/zrHhmng7sTEGxjbLA5Qt62SeSFhmnplJr6DgV827StkFTmIYjUEgjf5RXuPZDapv4Kxcb4imU9ShKE+uWfWufqlaUi8DptGgkV57/F3Gfy7FsfiZ29gqj/AMjW5N0c680/iVczYzCpOkJ/8rxH6Vz4l6jbI/SbDDdm7P2NcLcQFGQFuefJBYHgw0g9KwvYPGvgdo3MHdO890TwYiWsv6gkf3jlXo9zGKMpnd+UQfrpXm38S7YTFWMTbMM38tj/AK0h7Te8j+0UR3te4peGesG9TTdoFZ7TW3tq4PxKrRykAxUN3tKvCpUGPWjQm5TGuday13tNyqnd7RsatYmLuI19zEAcagfHqONYu7tpjxqBtoMeNUsRDyG2O1V51ysIcUedKq7KF3Geki4OJp4uLzFYf74bnS+9n51ksBo8xuPtCjjXDjU51hDtFjxNN+1nmarsE943o2inOl97JzrBfajzrn2g0+whd5m/G27Y4iu/f9vmK8/N40u9NPsoXdZvz2jt86jftRbAmdBWE7yg+09oFnyKfCJnqRE+gJA8yf6afZQd1nO2vaM4i4bhjKBlUROmv7n51hLt4kyYHloPaim2cRJC8taFoksB1H511qKitjBu2HcEq94i3JKhRmC/E06ZV6nUeta3bW0GWxfu3AO8uW1sooHhsWydbdv+0GTx8qyOz7sYhCDr3iiOcBpHtrW32rsFr1hlaLSnKRceAqwwneROhNYuOopSo83uGbIIXxJcNx25W2CKAT5z86dbwDqLlwA5ACMwUkBiAd8QPWrO2bltA9i348rgm8dM4UAAKo3b35zpyqLsv2lOGLEqtzw5YYkaSw0jf8ZOvKhVYPgv9iEc4oMDott2M7iFiAP7iK9Axe01ZxbkZmU3Qonw+IAjzkzHnXmezMJN9lBdCbZ8KwSQ28akcIPpWxt7dt5l76y6FU+zvdCmMojJcDDc2iyPUcjtCVENPktYq5BI3npuHrxPlQu7YLHXdRTC4drxYWryXMm/KBmZT8LidNdxECCD0plzBZD4pLf6t49OFbVqBMGY3ZqvZdd5ykiNACBIMnf6e9B9kYXLbBPxMAT5cB7Vr7ODDghtxBB6SCKywxKAAF1EaRImokvJSBu0vFcI5AD9f1re7E2s9vDWkXQBFEfM/OTXnVy7mYnmZ/at9hMIwRVA3KB8qjKk0iYN2wg23LnOsn2ixjPi7JJ1Hd//AGGtA2AbjWX7Q28uIteS/K5WOlI0ts0Y2ox0LbpBoL2kc3bD8SkMPNTJ+U1fuWYM8p9RoSKaLIKwdzD8xB/SnQrKmw8fNkdCfY+Ifn8qvNiaAdlnEOh3qY9iR+oo4QBQuBsX2mud5XSwpuamIfnroeoC1IKTQBPnrtQ5OtKq0smy3nruaqOExQdQwO8VYV6gosBq7nqAPTpoAmzU4NVaacGoAsZqWeoYp1AEePxZRJGrEhFH+pjA/f0rK4/bAt3HVRmykJJPBRr6li5nrRvaOLH2jD2x4nLzlmNSrIhJ8zNUO0Pd2/tVgMjZMQtxNBKhkMhDvPiMMCdMi8To0vImzM3cTmJPM0S2HsV7wuXAP5dlS7NwkDwqOsx6UIw2HL3VQGMzAeUnf6V6ZtXEJYwpwVj8CBrjCPGc3jnUTrvid+6BV6rRNUYs4goA6StwXgVuT8Iy6jLx1gz060Y2jjyz23xVx74ayzRMQzKciqAeDQfSs9icOxQPIy5mUgnXUDUTw0orhMH3lxRdaFygBVneSuW1ruEGTHlWT+5pFNvYBYtXuRcygITkWAIngAB+fGobWGMlSCGzAGdDrw1rY4/ZTriMloZgVtm4i5RkEgqCW0DZcu7cD1NZe5eZLjAmWW5E8JDHURGpMVKafBcoSUdTLeLxDWMWLoKtDkABidF8EHWYIB47iK3LbXV1RrICKU8QuEHLcOglc2ZlGpkf0jTWgB7MKlrEPeB7wi3kIOua4A8x1BBg8Ku2dsm2LS27l4KFAeRaO7KIQconQmqhFbJyr80SoZJ3oi38Kytds3LdzvLSZCAHZ0lhbJUMxJQlO6lgh1OqsYG4am7eOMwXfqMt62QrwQN3xZidIET5GgV7aFqWcN4ic5F1cjEwuguW9I0CxA+JjpwG4XHvhLqoUb7NiAjNbmQ66oRPCDm4zly61qoOKu7X2JuUJK1TXhknaHH31tkBoHhBZMpDBxKkMNwInXoeVY1k61pu3GPRbz27WiEWwAuihFWFUDkDJrLrdqH93Y5T170l8D7N6DHWK9U+9SBpArAbK2CbyPc8UIyTCmCuuaDG8DX0NSX+1TqzLC6EjdyMc6E7RLVGyu7UJ3ms12nuy1tujfIqaC/fDi53pGrDTTSIA0mi+2Nq2b2FsZVYXgf5jH4TKsCB65famILtiiTEcp8v+BTL18rrwkehJj50LxWOe7etGypQd1bRuClgJYtHAyKk2vs+84LG4p3nIAcuvDXTnwqb3L8FfZ3gxd1eZn3GatAy1n2GXFI3Nbc+c5T+VaAtTRJ3LXBTC9cpgPJppemlaYaAH95XahiuUCBPZvF+I2zx1HnWnSxWBsXijg8QZrb4fFZkBB3iahFFoWaRWou9pwJoAfXQKYopwNMR2nA02aQcUAYjHY0pevSTmFxip4iDCweHCKCd8fff1rV9pth53z2wSz71G7QDWeGlAU7PXyY7sjqSAPeaQw12REK9zuTccMArBwuQAAsIO8nSiGOsAA3Mtxbjq2cn4QGdjlBHQiQY9au7Jwi2bSoNSNWI/Ex3n65VLtF5tPp+E/vT8CMxhVzlQfgFzXl4jBn0U1cu4wjExaX4nZlJkjNmIBg8ARuPrQZsTl5xmBOp4EfoTXMcSt0sDIQyNWEidIIgjzEVMt0awek0mI2yLd1EDQT3gvEwxJIMuXgzJzEgDduJnTObVe2cQ5tvmQ3DBIgkToxB5xPrVS9iQcpyywJLEknNMGD8/OTRT7r73ENbXKoAUnWckKubgJI3EDeQalVFbmkpSyOk/hB+5iWexadnk3ndmAiItEopjh/xVUXRO8H61qVr1vDRYvWyzARmDZZB3ldNfPXdUVywjOcugjQdNwmNKxzVKmep/jrx6lZ3CuFcOVVxr4TMHhOnKQa0T7ETEi4UuXCpACWgQq2iFLJIMys8B/qg6UJ2Tdsd2i3FAILEuc3FhoGTUQo3EEH8jOEv2LbMLdzMHUAMLtkCfFoQxBgGDurfAlHbbf8Ao5+tm8nKdrZezPO+0GEvoyi/bKNEDccygkbxvIM0JmvW9uWLGLRVuMqsoQKwYXTIJL6WxrKmNWAk8taEPsDBrbY2rZzrDZnZp3jUJmIjf6+lVNqPk44YJTapFLsxtJrOGZGzauWC6BQCAJbSTumJorYwSeEBUMxqFHE+VCr7QhjiYoxhLwQoW0LRlESd2jQP131lhm5t2dPW4Y4oxSCO3sKqrYXlqByhSJ/L51m9vrOHYRuyt7ET8po7ty4e8AOpCL8/8RQvEW86svNSPcRXTLk8uOyKOx7gawk/hlfYn9Kus06HgCfPgP1oL2aveB1PBgffQ/lRYLoTxBj0Gkev61KKBW1tLts/6Y/2mjZahG2FBCMDuYiOJBI3eVFgaEAmNNNIiuEUxCzVwGlk510igDlKu5aVAGf23gcuVuYg+dXOz2IJQry/KrG0bee0wA3CfaguxLpF4Afi0qK3HZqcxHKu94edWBsm4eEeZph2dG9l9617cvYjuR9yDvTzp3e9a6yKN0GuhqiirOSxri2id5qQNXZoAXcjnUmUcqZmikbo6UwHiuYgSjDmpHyNNF2l3vpQBndgYS1ca4LwlYUmCQYncCN0kLR3auHFy69xVAmBA1WIyyOGg/Ks9snELavuHMLlZSfI6UdtlmXMslAqXNIIKyYkdSp5fOuDM56tl4Pa6Lsxx6pNXfn+injMG2QFbahwyjMFGYNAy6jdrBnrQLF4n+e72/CpIZV5cwRP9QOla04pFuMjEltGYRBEHTSeQHtWb2jhgt94EABDrwJdZLDhxkUsTlupIfVdqSUovf7E+Jw167enxRm8KsQ7C3IAAKyCYImONXdBJBnLECeAgb/Whb4lQxljvzShIJ0nQ6aGimH2dcurbygQ6syywkiVBmBpvHseVaNSlTSDBLDiUk5IgzQ5G4Pw4Sdd3LfUL4YyYUnfuknhVjHYZksm82WFOWVYksQ/dnQj+oN/sb1kw+cpK7yjPpdKjKLVu7BBQiSLgAE7waO1J+Cv1eJcS/8ASTAK6KPCTJMcOHI+RqxiJ3nTUqV4rx4bwZqjjWe0pbOtxEYKqZmmZYAhROgj51Us7b7w5XTu11JIDDcN2Yk+QEcaUsbapjXV47tW/hBLC3VJugrm/lNGgJBJADAHcaJYLEwkrbXNxdiVRSIjjv8ALnuoTgNr5LbIqlncncNwygeZ4021s12ILeHjzI/argmqoxzTi3Jz/F7/ANBfE3y7liwJMahcoMADQcKZFMVCoAg9NR7mnCeX+a6jyHzsZvDk2sW68HzAf3DMvz0o8o+YGnlH+KC9prRVrd4cCBPUHMv/AOqL272ZFZRpowM8J/akAO25Zm4g/wC9vZVPzii6kgbqH4+1N3UfDZc+rNkHzokSRGnudKFyN8IYRSYUoP8AinSTxiqJOEV0r0qMg8G+VdCGN59hQA82uv5UqgNs8296VAFw7VAELbUedYrEEpdJ3ENOnnNaQv0oFty3DzzAonNy5JjBR4NFbxTsASxg86dJqhs+/Ntdasd59a1N3uVprYsExXCxPHSo55/lTs1AEg5b6bHWK5P1rXQ1AHUQdT50gNf1rpbrTc2mtADu6p6Wxx4UzPSD0DM5tK2FxOo0JGnDxD96vm49tCPEiZcp3gZTw8t1Ve0ifC8c106aj9aJYfEi5ZM6hlg/7YrGePU+aOvB1PZTWlP5QON8uTdBLNoGbU9IJqG4S7Xc8ktcRDMzpmZhz31DgsU+FulTOUsCDwMGQfcfKrWz38Ss5ksXuHWTmYwJ66zUdqtrZrPq9deiKr2XJBcw1sH4R8/1q5at3cqhQ+UCF1IAB10E6CrzNbJkqCTqZE61Y+1D/A3U1gfmTNJf5FfsxxX4Bf3bcI1Xrqw5zz5k+9Pt7Lc/0+p/xV/7TXTitw4fWlV+nj5M/wD6WZcUvwVE2O39S/OprexxPibMOQ0/epftmkHT/iuDGAg/v/mqWGC3oifX9RNaXLb4RZtWlUQojhpv9afqPn9aVT+1jnTmxQH0a1OFuy2x9Kb3nPpVQYmePz3U04k+fmaAJdpYUXbTpIk7uhGq/XWh3ZO/nmw0B1MqGOUEfiWToCN/vVnvuWb0oTj8E5uC5bBV5BPAE854GkwQbxdrI8GCTkUkGRlQljB4gwPerWbn6UKwzXSc1whmjLxMDz51dW6QaaQNljQ+XP8ASmqfr9Kbbsu+o3e3Wr2G2QeJjykn1njUynGPLGot8FIXvTTl1141Jaslt0npFFGwVm1q5HD4tfkP2ptzb1pdEWfYD9TWXeb+iNl6EvqZVXAPyPv/AJrlWE2vfYSEWDu0J+dKp1Zft/I6h9zOpdkb6GbaXQGu7IxkrlO8bqftUylb8mZ3Ytzwb6vZvrcaC7HunUCiwY0R4Gyxn+pFI3QKiA+v25Vxjpu18vrSmSS99XC08ahy9DPWnieVAyXN9TTO+5Uy4PrSKaF+p/OgCTv+Xypgvn08vqa4QPrdzpr9Pb99KQEWOTOjL6jzqpsO9mDWiQDvWTA6qTw86uusf80Kx+DKtnT1A3g86TGWMWwIK6583L8PHX5etQ2sQFnjuA8h9GmWi9z8LAcTB3UVtYXTdAGm6DHUmgexSbGmkMY2mnvRFcMOXPcJpfZhH+P8UtxWgeca9IXn5e9Evsh5fIVKtufLn9frTphaBttnO7SPqKkFt9xmiAtdNKd3fTX5+1OhWVLdho38ecRUq2T6ct+tTMp9PSfnU9rCs25T6DT1otLkOSuBNdC8/wAxRbD7BYxJgct5q4uyUTVo83P6bqxl1EFstzRYpMAJaJIgTPKTNXbOx3bfAHn+gq9c2pZt6L4uiiBVUbYuuSLdsDyEmPXSaXcyS4VfIaIrl38FpNhoNWY9dyil9qw1vkT01P8Au/zUC7GvOQzvHmZ06CrdrYdpB4pbnOgmsJTj+6bfwaKL8Kvkq3NuHdbtAnhOpPoKd9lxN0anuxxE5RHkup9aufeNq2IWBwhQJqniNvN+ED1M/lTipP6Iflg9K+qX8E1vs8o1dix9vfUzXe+sWdAqyP7j891B72Pd97E/IVEF1j661ssMpfXL+DN5EvpQaPaDkNPMD5UqBvfg7vlXav8AT4/Ynuz9zHYO/lYGjOO1tzA186VKrRJR2N/6kcwaO5Tz4A0qVNAxATv1+VLTpqY3V2lTEOAj10pgPv8A5rtKgDoQ8actoaafXvyrlKkBxrQ5H/inNa6UqVMBdzvBGvSmtbH9PThSpUhiAA4dOXzp5WeJ9TNcpUCOxOkU5Y4jpSpUAOdPSfPgJppboN3tSpUwJrdvjoOWhq7h9mltSdOkfvSpVx580oLY6MWNPkurs9UGYxxJLSajubatruBOsbgBXKVZ4I963MrI9G0So+2rrEqsDyA/M1La2Rdcy7eHfBbMfSuUqM8+zSgkh449zeQQtbGtpvBbzqS7jbdobo6AUqVYYrzOptlzfbXpQPu9oifhEedDr2Nd5zMffT2FKlXpwwwh9KOOU5S5ZErcJ19aaz8NwpUq1IOI+oA/KmZxPM7uVcpUASd9SpUq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013" name="AutoShape 10" descr="data:image/jpeg;base64,/9j/4AAQSkZJRgABAQAAAQABAAD/2wCEAAkGBhQSERQUExMWFBQWFRQUFxUWFBQUFRQVGBQVFBUVFBUXHCYeFxkjGRcUHy8gIycpLCwsFx4xNTAqNSYrLCkBCQoKDgwOGg8PGiwlHyQsLCwpLCksLCksKSkqKSksKSksLCksLCksKSwpLCwsKSwsKSwpLCksLCwpLCksLCwsLP/AABEIALcBEwMBIgACEQEDEQH/xAAcAAABBQEBAQAAAAAAAAAAAAAFAAIDBAYBBwj/xAA/EAACAQIDBQYDBgUDAwUAAAABAhEAAwQSIQUxQVFhBhMicYGRMqHwFBVCscHRByNSguFikvEWcrIzQ6Kzwv/EABoBAAMBAQEBAAAAAAAAAAAAAAABAgMEBQb/xAAtEQACAgEDAwMDBAMBAQAAAAAAAQIRAxIhMQQTQSJRcTJhgRRCkaEFwfGxFf/aAAwDAQACEQMRAD8ANDaR5VzBYw3WK02RB8v0qLYVyLhPWpRzvYJ3OyqsZIqhisB3RgVp/vAVn9r4mXBqsm8TbFtIacK9xYO6u4Ds4E1olhMcIFW/tYqMPBWbdlD7tmor2xZ4UXtYsCpftq1vZz6Eedbc7ONvAqlgVK+EjWvSsXcVlO6s/Z7Ps13PGlc2c3xxtAtNnu3Cld7J5hPGt7hcIgUAgVOcOlZxnCPJWmXg8pxHZh13a0PvYJk+IRXrmIwK9DWX7Sm3bCqQC1zvMo/7LbOSfUKP7q19L3QanFbmY2D2Yu4tyLYAVYzOxhVncOrcYHyqZtn3Lm0cPZwqm3YS6JuiM7i2cz3GbeZjQbhIFaK1g7i4DDCzcFlDb7573i8V1iTByywiGJPJBwmhWxezWLw2HvXLV+293u2trcGYZXa7bZs3eKAFVcxJ4ZTV6ODTpciUJTnLdrZe3/f9Pg0Ha/a1m3jMPYuLJYZt7RDN3cwNDEcaAYp0S5mstNsmAJDFDykbxoYP0Q+N2gr4y3irrZ7dhO7t5oVr5RRnuQY0EvdI6qu8ig/YvGZsRbTLlt3rt5As/CMqFIJ/pLLv5VeSbnGv4OToUpScr2f+v+Gt2vtElINZk0f2/h4VaCrZ61x4pJrc78sadIZkFNa3XbzRT7TSK6klycbm+ARjdmljVQ7Dajd2/lqL74XdWiUfBLcvIJtbGM1ptnYnu1g1XsXs2oqbEICpnl86iVFRtl27tUFTQbDXh3jHhVJJk1Hnhqxy7RPR/wAfBTy78E22WzNpyqriWuqgBnLpU2bxBjRTG4lLlvKBqRWUGvJfUxak6QU7L4lWQc6P7R2XmtyN8TWe7M7BvKM8ab6OXtrFQVNDi19JzLIpP1ozD4VtdKis7PMGVoo+0lFC8XtRTprVRbIkK12ruWxkDGF0pUBcanQ0q6e4RpPTVxEj65UtlN4j51XSyTVrAYcgms0c0i1iMdB31UxGJmqm0T4zrVUPqPOqn9Jtj5QctvlWaX3h1qri7ngob3nWssDuBt1MdM6Qf+8OtL7w60A7/rS+09a6DmNHYxeZgOtbrCYYd2NOFed9niDcWvTbFwZfSuPPLc68SpWec9sNsvhZPCdKxKdu8aTmUAryNbb+J6B1A6is/gMCmQacK0jWWPqRnNaJbFfBfxLuMctxMp6Gou2G32/kXrcEiQVO6AysAejeIeg6UE7QYHKxYCNaSnvbBXewEr59PPdVKCivSSnb9R61hAuHwyWXyXRPeILjhFAYZwEafHE7+ZMdBHbLaoTDkDKllfHcWyQwuElFCZj8JkiAdN5g5YOBwGKxNtB3WJuIsCEzkqBv0BOnpFVdoC5eM4jEs+sw7mB/2rMD0FKOVVVm0+lg8ejTtXuyhcx93FXvCoX8MAnJatEwFJO5ZMk72kzqaPbLtJbcMWAWz4s+hLMxP9JhSW1jfAUcKEWNnBhlS5pv0Gk8yIpbMw1x7hVjPdmMoMAE/iAHGJ1oc0/waYo9pVHl7fCNptnHC5ZRlI4T0kTQIXzRfYHYzEOjZ3t21YggNmZoBIWcui7+tX8T2AxCLmXJc6ITm9AwE+lXi6WUeVsc+XqIy4MjdJJ1q1gTUrYSmizFbK23EwdJWVtqWxvFZe8CGrY3MKSKzm08Nlb1rCMXDY1ctSsO7BXQTRXaV1MnWhexvhqttJzmoatgnSCmBwispNCsbhQHojsvEwsVX2jZzGRWeWEmtju6DPDDl1S4KVzDEjSrWx8ESQTwoh2ewshswons+wudgOFZyhoijpy5458stPHg3/Zu0vcCRwrDdo7Y79wN1bzswP5UcqxvaCzlvvPE116dtjx3L1bmSvWjVSzalqPXrINDblkqwrFqjfH6pIs/dYPCuVIu1Y0iuVyeo9S4HoabCqU7Jyg1dXaqc6bf2mp0muxnzyTZ5n2hNwXjG6qFhnzCedevWNi27gkqDXMX2bthTCispZ1VHbjwtNM862mW7vSgbLc6+1eubK2EjAyAaIf9O2v6R7Vlhy6I0b9RDXOzw8i719qrYrEXV4N7Gvd27O2/6R7VFd7M2z+Ee1a/qPsYdj7nmnZLHNoSD7GvRsLtQ5ansdnUXcAKursxRwrCctRvCOlUee9tc7iQCYoJs7E+HxAz5V61e2QrbxVX/pi3yFXjy6FRGTHqd2eN7aGckAGPKqeG2ewiFMngAa9W7SWcPhElgGc/CnPqeQrH7D7Ut94WVbILdzMgAUCGYShkyZkRv/FXXjbnvWxzygo+TPbV7J3rZQ3AUJUlRIOkz/aROo8q5f2FmtqXbUDU8I61rv4obSZFtECVVpc8QGDKNOOo+QrHptUrbW2oJO/MFJBnXgNTrWeWLjPbg68MoyjvyS2cLbtKIjXiJ/equFvd1ilIiLmUERMsGGg85rqJG9Sg5GPeBuqXZGGNzG2WCF7dq5az7gAWcRqd53GOVGKNyIyypHsd9F7xgNNCD/cucH3B9qlweJAtFnIAGYliYAAmSSdw0qh9qkB+JzewcgfKsb/ELbJy28Ip8JHe3o4rmPdp5EgsfIV7UpaVZ5Kjbon252rwOJZgqura5cRkARzwDa5ip5kdaz/dsdQpobbiNd0CfatT2Exim8MNc1W4CbRO8MNch8/zjnXJPJtqRssSuilZVo+E+1BdsbNd9yn2r2xezK8hXG7MJyFcUuoTdnVHA0qPItj4G4o1U1Hjdnsx+E17EnZxRwFVb3ZZSd1R30V2WeYbP2RcI+ExVk7JcHVa9NwewVWdKc+yF5UPqAXTmP2ds2LeooPhMDcW8zDdJ+Veg4jZoCwKH27apbMjdNZ5MmqKSNsMNDbYU7OL4JHEV5//ABCxLriIjf8AOvQOxmJ/lCdDTO1ex0vFTAkca0j1FIyngTkzy3Z+FvXDOUxRDE7IcCSpra4XDKigRVm5aV13UlnvlD7NcM8qfD6mlXoJ7PryFKnriLTIJp2V6mrdns0o30cFOAriuXub0l4IMNhAggU7FW5U1YC0y8nhNIE9yhsm3A9aI5arbPtwPWrwWiKCctyLLXMlT5aUVdEaiEJXctTRSy0ULUQxVfH4wWrVy4dQiM5HMKpaPlV4rWP/AIlbYFnCm3BzXgVkEeFQVLZl3lSJEjnVRg20hajyztLt9r117lw/Fr0HAAdIHyrJYrajZkZdCmVgeOZTmB96djwWeFJYDcQZEdaqMypH4yeG5R05sfl516iVI5ZS3PWMdGKgkSt0IY/0m2Cf/I+9Za/sQ2L7WkZmQQV3FlkTkM6N51Jsy6Lxw9izJvsiZ2YIUsLGZjBWdF66acd17ZOa3ir1i6c+UrluHecwJUnXiJ8jpV5Iqaphjm4O0C7OB7x1SWDNPxQWMCSQo3Dzo72ft9331hROW9v3nxpbb1aSdfatX2e7OWTce8F8bDUneDOscp3+tWcN2cS1euOCSblwXCDEKcqiB0hRTw49G4809ZA+IVbNoOcrFskncXbVQTwLaxO8iK8s7cXWTaF3oLcT/T3aiPea9X27s1LmHuWiwXOkAk7n+K23owHzrxzbeK7xct8suKsnuyW/923OgLf1qSYJ+IEamtMsr2MYqiTD384H1ryqd8WbZS4hhkdXDcQQdD7xQ3ZQJUjgDu5z+mlXbuGlW5/tr/isYmr4PfNhdpFxOGtXgIzqCRM5W3MvoQavjGivJv4Ubb8TYZjowLp0YfEPUa/216bkrzc2PROjrxS1RsufahSXEA1UC0M7S7X+y4Z7vEeFR/qO721PpWSi26Ro2krD3eVG7ivEbW38QsXziXRmY5ZQujHfDmYA03CdNa9R7MbbGMsC58Lg5LiTOVxBMHipBBB4gitJ4dPkmGXUFXNDcTgwxon3NLuRWaiXZRwVrIIAqZ2Jqx3YpZRToVlL7ODThh4q0SKabgp0Kyv3NKp+8FKihBmlIoNiMewOlU7mOuGs1uU406NG2IA41xrwI31l3Dsd5pBbk7zRQUaVbgHGnfahzoCiNzqZbR50gasNDFDnTu9oRbQirSOae4aUXe9pd5VUPXcxo3DSiw16vHO2m1ftGJNwHwKCi6/hBBB9TJ9a9B7X7XGHwrsXyswyLqJk6SAeQ/MV4rtnHDJodW0A5Dj+3rXb00P3M580ktkUmcXXIHhtjVyIBI5ev/PIQ37pI8ICrwAH1PmadYWLYA3ufkPomtN2W2fZRbl/Gp/Jawws2yJe4S2UMi75hWIbgNd1dOSVHPCNg7sbjbdl71y5PeFJBHilBqwXiSTl6aUVS+L+LtXkV8ly1ctMzIQqlDntlmXwwTpPnWI70gkAwV1U79OIPA8o3GasYfaINu0rGGS9nJiQFMTpMQDwj9qccm1D07ntWwdq6AAzKzO8EaEGee8HqpqDH4253gM6DX5wNOWtZvYmPti4Bau94QZgAKIbRgq6AbgQBWi2jcEAgzI9IO6ulcEyVMzl/tC3fXFGQokz3jlBIjMAw8KtJEBt/wAqzu1rdrForwVYg5TIDCDGVx+IAyBRnaGxi5uZbz21uwbqLBVyIgw2gOg1FUbuAW2oRPhHE8f8deNJptCQB2XbhnU8I/UftRLLVPGQlxWEkHwk7hPCOm72pxxsnKok9I/X8/zrHhmng7sTEGxjbLA5Qt62SeSFhmnplJr6DgV827StkFTmIYjUEgjf5RXuPZDapv4Kxcb4imU9ShKE+uWfWufqlaUi8DptGgkV57/F3Gfy7FsfiZ29gqj/AMjW5N0c680/iVczYzCpOkJ/8rxH6Vz4l6jbI/SbDDdm7P2NcLcQFGQFuefJBYHgw0g9KwvYPGvgdo3MHdO890TwYiWsv6gkf3jlXo9zGKMpnd+UQfrpXm38S7YTFWMTbMM38tj/AK0h7Te8j+0UR3te4peGesG9TTdoFZ7TW3tq4PxKrRykAxUN3tKvCpUGPWjQm5TGuday13tNyqnd7RsatYmLuI19zEAcagfHqONYu7tpjxqBtoMeNUsRDyG2O1V51ysIcUedKq7KF3Geki4OJp4uLzFYf74bnS+9n51ksBo8xuPtCjjXDjU51hDtFjxNN+1nmarsE943o2inOl97JzrBfajzrn2g0+whd5m/G27Y4iu/f9vmK8/N40u9NPsoXdZvz2jt86jftRbAmdBWE7yg+09oFnyKfCJnqRE+gJA8yf6afZQd1nO2vaM4i4bhjKBlUROmv7n51hLt4kyYHloPaim2cRJC8taFoksB1H511qKitjBu2HcEq94i3JKhRmC/E06ZV6nUeta3bW0GWxfu3AO8uW1sooHhsWydbdv+0GTx8qyOz7sYhCDr3iiOcBpHtrW32rsFr1hlaLSnKRceAqwwneROhNYuOopSo83uGbIIXxJcNx25W2CKAT5z86dbwDqLlwA5ACMwUkBiAd8QPWrO2bltA9i348rgm8dM4UAAKo3b35zpyqLsv2lOGLEqtzw5YYkaSw0jf8ZOvKhVYPgv9iEc4oMDott2M7iFiAP7iK9Axe01ZxbkZmU3Qonw+IAjzkzHnXmezMJN9lBdCbZ8KwSQ28akcIPpWxt7dt5l76y6FU+zvdCmMojJcDDc2iyPUcjtCVENPktYq5BI3npuHrxPlQu7YLHXdRTC4drxYWryXMm/KBmZT8LidNdxECCD0plzBZD4pLf6t49OFbVqBMGY3ZqvZdd5ykiNACBIMnf6e9B9kYXLbBPxMAT5cB7Vr7ODDghtxBB6SCKywxKAAF1EaRImokvJSBu0vFcI5AD9f1re7E2s9vDWkXQBFEfM/OTXnVy7mYnmZ/at9hMIwRVA3KB8qjKk0iYN2wg23LnOsn2ixjPi7JJ1Hd//AGGtA2AbjWX7Q28uIteS/K5WOlI0ts0Y2ox0LbpBoL2kc3bD8SkMPNTJ+U1fuWYM8p9RoSKaLIKwdzD8xB/SnQrKmw8fNkdCfY+Ifn8qvNiaAdlnEOh3qY9iR+oo4QBQuBsX2mud5XSwpuamIfnroeoC1IKTQBPnrtQ5OtKq0smy3nruaqOExQdQwO8VYV6gosBq7nqAPTpoAmzU4NVaacGoAsZqWeoYp1AEePxZRJGrEhFH+pjA/f0rK4/bAt3HVRmykJJPBRr6li5nrRvaOLH2jD2x4nLzlmNSrIhJ8zNUO0Pd2/tVgMjZMQtxNBKhkMhDvPiMMCdMi8To0vImzM3cTmJPM0S2HsV7wuXAP5dlS7NwkDwqOsx6UIw2HL3VQGMzAeUnf6V6ZtXEJYwpwVj8CBrjCPGc3jnUTrvid+6BV6rRNUYs4goA6StwXgVuT8Iy6jLx1gz060Y2jjyz23xVx74ayzRMQzKciqAeDQfSs9icOxQPIy5mUgnXUDUTw0orhMH3lxRdaFygBVneSuW1ruEGTHlWT+5pFNvYBYtXuRcygITkWAIngAB+fGobWGMlSCGzAGdDrw1rY4/ZTriMloZgVtm4i5RkEgqCW0DZcu7cD1NZe5eZLjAmWW5E8JDHURGpMVKafBcoSUdTLeLxDWMWLoKtDkABidF8EHWYIB47iK3LbXV1RrICKU8QuEHLcOglc2ZlGpkf0jTWgB7MKlrEPeB7wi3kIOua4A8x1BBg8Ku2dsm2LS27l4KFAeRaO7KIQconQmqhFbJyr80SoZJ3oi38Kytds3LdzvLSZCAHZ0lhbJUMxJQlO6lgh1OqsYG4am7eOMwXfqMt62QrwQN3xZidIET5GgV7aFqWcN4ic5F1cjEwuguW9I0CxA+JjpwG4XHvhLqoUb7NiAjNbmQ66oRPCDm4zly61qoOKu7X2JuUJK1TXhknaHH31tkBoHhBZMpDBxKkMNwInXoeVY1k61pu3GPRbz27WiEWwAuihFWFUDkDJrLrdqH93Y5T170l8D7N6DHWK9U+9SBpArAbK2CbyPc8UIyTCmCuuaDG8DX0NSX+1TqzLC6EjdyMc6E7RLVGyu7UJ3ms12nuy1tujfIqaC/fDi53pGrDTTSIA0mi+2Nq2b2FsZVYXgf5jH4TKsCB65famILtiiTEcp8v+BTL18rrwkehJj50LxWOe7etGypQd1bRuClgJYtHAyKk2vs+84LG4p3nIAcuvDXTnwqb3L8FfZ3gxd1eZn3GatAy1n2GXFI3Nbc+c5T+VaAtTRJ3LXBTC9cpgPJppemlaYaAH95XahiuUCBPZvF+I2zx1HnWnSxWBsXijg8QZrb4fFZkBB3iahFFoWaRWou9pwJoAfXQKYopwNMR2nA02aQcUAYjHY0pevSTmFxip4iDCweHCKCd8fff1rV9pth53z2wSz71G7QDWeGlAU7PXyY7sjqSAPeaQw12REK9zuTccMArBwuQAAsIO8nSiGOsAA3Mtxbjq2cn4QGdjlBHQiQY9au7Jwi2bSoNSNWI/Ex3n65VLtF5tPp+E/vT8CMxhVzlQfgFzXl4jBn0U1cu4wjExaX4nZlJkjNmIBg8ARuPrQZsTl5xmBOp4EfoTXMcSt0sDIQyNWEidIIgjzEVMt0awek0mI2yLd1EDQT3gvEwxJIMuXgzJzEgDduJnTObVe2cQ5tvmQ3DBIgkToxB5xPrVS9iQcpyywJLEknNMGD8/OTRT7r73ENbXKoAUnWckKubgJI3EDeQalVFbmkpSyOk/hB+5iWexadnk3ndmAiItEopjh/xVUXRO8H61qVr1vDRYvWyzARmDZZB3ldNfPXdUVywjOcugjQdNwmNKxzVKmep/jrx6lZ3CuFcOVVxr4TMHhOnKQa0T7ETEi4UuXCpACWgQq2iFLJIMys8B/qg6UJ2Tdsd2i3FAILEuc3FhoGTUQo3EEH8jOEv2LbMLdzMHUAMLtkCfFoQxBgGDurfAlHbbf8Ao5+tm8nKdrZezPO+0GEvoyi/bKNEDccygkbxvIM0JmvW9uWLGLRVuMqsoQKwYXTIJL6WxrKmNWAk8taEPsDBrbY2rZzrDZnZp3jUJmIjf6+lVNqPk44YJTapFLsxtJrOGZGzauWC6BQCAJbSTumJorYwSeEBUMxqFHE+VCr7QhjiYoxhLwQoW0LRlESd2jQP131lhm5t2dPW4Y4oxSCO3sKqrYXlqByhSJ/L51m9vrOHYRuyt7ET8po7ty4e8AOpCL8/8RQvEW86svNSPcRXTLk8uOyKOx7gawk/hlfYn9Kus06HgCfPgP1oL2aveB1PBgffQ/lRYLoTxBj0Gkev61KKBW1tLts/6Y/2mjZahG2FBCMDuYiOJBI3eVFgaEAmNNNIiuEUxCzVwGlk510igDlKu5aVAGf23gcuVuYg+dXOz2IJQry/KrG0bee0wA3CfaguxLpF4Afi0qK3HZqcxHKu94edWBsm4eEeZph2dG9l9617cvYjuR9yDvTzp3e9a6yKN0GuhqiirOSxri2id5qQNXZoAXcjnUmUcqZmikbo6UwHiuYgSjDmpHyNNF2l3vpQBndgYS1ca4LwlYUmCQYncCN0kLR3auHFy69xVAmBA1WIyyOGg/Ks9snELavuHMLlZSfI6UdtlmXMslAqXNIIKyYkdSp5fOuDM56tl4Pa6Lsxx6pNXfn+injMG2QFbahwyjMFGYNAy6jdrBnrQLF4n+e72/CpIZV5cwRP9QOla04pFuMjEltGYRBEHTSeQHtWb2jhgt94EABDrwJdZLDhxkUsTlupIfVdqSUovf7E+Jw167enxRm8KsQ7C3IAAKyCYImONXdBJBnLECeAgb/Whb4lQxljvzShIJ0nQ6aGimH2dcurbygQ6syywkiVBmBpvHseVaNSlTSDBLDiUk5IgzQ5G4Pw4Sdd3LfUL4YyYUnfuknhVjHYZksm82WFOWVYksQ/dnQj+oN/sb1kw+cpK7yjPpdKjKLVu7BBQiSLgAE7waO1J+Cv1eJcS/8ASTAK6KPCTJMcOHI+RqxiJ3nTUqV4rx4bwZqjjWe0pbOtxEYKqZmmZYAhROgj51Us7b7w5XTu11JIDDcN2Yk+QEcaUsbapjXV47tW/hBLC3VJugrm/lNGgJBJADAHcaJYLEwkrbXNxdiVRSIjjv8ALnuoTgNr5LbIqlncncNwygeZ4021s12ILeHjzI/argmqoxzTi3Jz/F7/ANBfE3y7liwJMahcoMADQcKZFMVCoAg9NR7mnCeX+a6jyHzsZvDk2sW68HzAf3DMvz0o8o+YGnlH+KC9prRVrd4cCBPUHMv/AOqL272ZFZRpowM8J/akAO25Zm4g/wC9vZVPzii6kgbqH4+1N3UfDZc+rNkHzokSRGnudKFyN8IYRSYUoP8AinSTxiqJOEV0r0qMg8G+VdCGN59hQA82uv5UqgNs8296VAFw7VAELbUedYrEEpdJ3ENOnnNaQv0oFty3DzzAonNy5JjBR4NFbxTsASxg86dJqhs+/Ntdasd59a1N3uVprYsExXCxPHSo55/lTs1AEg5b6bHWK5P1rXQ1AHUQdT50gNf1rpbrTc2mtADu6p6Wxx4UzPSD0DM5tK2FxOo0JGnDxD96vm49tCPEiZcp3gZTw8t1Ve0ifC8c106aj9aJYfEi5ZM6hlg/7YrGePU+aOvB1PZTWlP5QON8uTdBLNoGbU9IJqG4S7Xc8ktcRDMzpmZhz31DgsU+FulTOUsCDwMGQfcfKrWz38Ss5ksXuHWTmYwJ66zUdqtrZrPq9deiKr2XJBcw1sH4R8/1q5at3cqhQ+UCF1IAB10E6CrzNbJkqCTqZE61Y+1D/A3U1gfmTNJf5FfsxxX4Bf3bcI1Xrqw5zz5k+9Pt7Lc/0+p/xV/7TXTitw4fWlV+nj5M/wD6WZcUvwVE2O39S/OprexxPibMOQ0/epftmkHT/iuDGAg/v/mqWGC3oifX9RNaXLb4RZtWlUQojhpv9afqPn9aVT+1jnTmxQH0a1OFuy2x9Kb3nPpVQYmePz3U04k+fmaAJdpYUXbTpIk7uhGq/XWh3ZO/nmw0B1MqGOUEfiWToCN/vVnvuWb0oTj8E5uC5bBV5BPAE854GkwQbxdrI8GCTkUkGRlQljB4gwPerWbn6UKwzXSc1whmjLxMDz51dW6QaaQNljQ+XP8ASmqfr9Kbbsu+o3e3Wr2G2QeJjykn1njUynGPLGot8FIXvTTl1141Jaslt0npFFGwVm1q5HD4tfkP2ptzb1pdEWfYD9TWXeb+iNl6EvqZVXAPyPv/AJrlWE2vfYSEWDu0J+dKp1Zft/I6h9zOpdkb6GbaXQGu7IxkrlO8bqftUylb8mZ3Ytzwb6vZvrcaC7HunUCiwY0R4Gyxn+pFI3QKiA+v25Vxjpu18vrSmSS99XC08ahy9DPWnieVAyXN9TTO+5Uy4PrSKaF+p/OgCTv+Xypgvn08vqa4QPrdzpr9Pb99KQEWOTOjL6jzqpsO9mDWiQDvWTA6qTw86uusf80Kx+DKtnT1A3g86TGWMWwIK6583L8PHX5etQ2sQFnjuA8h9GmWi9z8LAcTB3UVtYXTdAGm6DHUmgexSbGmkMY2mnvRFcMOXPcJpfZhH+P8UtxWgeca9IXn5e9Evsh5fIVKtufLn9frTphaBttnO7SPqKkFt9xmiAtdNKd3fTX5+1OhWVLdho38ecRUq2T6ct+tTMp9PSfnU9rCs25T6DT1otLkOSuBNdC8/wAxRbD7BYxJgct5q4uyUTVo83P6bqxl1EFstzRYpMAJaJIgTPKTNXbOx3bfAHn+gq9c2pZt6L4uiiBVUbYuuSLdsDyEmPXSaXcyS4VfIaIrl38FpNhoNWY9dyil9qw1vkT01P8Au/zUC7GvOQzvHmZ06CrdrYdpB4pbnOgmsJTj+6bfwaKL8Kvkq3NuHdbtAnhOpPoKd9lxN0anuxxE5RHkup9aufeNq2IWBwhQJqniNvN+ED1M/lTipP6Iflg9K+qX8E1vs8o1dix9vfUzXe+sWdAqyP7j891B72Pd97E/IVEF1j661ssMpfXL+DN5EvpQaPaDkNPMD5UqBvfg7vlXav8AT4/Ynuz9zHYO/lYGjOO1tzA186VKrRJR2N/6kcwaO5Tz4A0qVNAxATv1+VLTpqY3V2lTEOAj10pgPv8A5rtKgDoQ8actoaafXvyrlKkBxrQ5H/inNa6UqVMBdzvBGvSmtbH9PThSpUhiAA4dOXzp5WeJ9TNcpUCOxOkU5Y4jpSpUAOdPSfPgJppboN3tSpUwJrdvjoOWhq7h9mltSdOkfvSpVx580oLY6MWNPkurs9UGYxxJLSajubatruBOsbgBXKVZ4I963MrI9G0So+2rrEqsDyA/M1La2Rdcy7eHfBbMfSuUqM8+zSgkh449zeQQtbGtpvBbzqS7jbdobo6AUqVYYrzOptlzfbXpQPu9oifhEedDr2Nd5zMffT2FKlXpwwwh9KOOU5S5ZErcJ19aaz8NwpUq1IOI+oA/KmZxPM7uVcpUASd9SpUq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014" name="AutoShape 12" descr="data:image/jpeg;base64,/9j/4AAQSkZJRgABAQAAAQABAAD/2wCEAAkGBhMSERUUExQWFRUWGBgaFxUYFxcXGhgXHBgXGBQYGBgYHCYeGhkkGRQYHy8gJCcpLCwsFR4xNTAqNSYrLCkBCQoKDgwOGg8PGiwkHyUpLCwsKiksLCwpLCkpLCwsLCksLCksLCwsLCwsLCwsLCwpKSksLCwsLCwpLCwsLCksLP/AABEIALUBFgMBIgACEQEDEQH/xAAcAAACAgMBAQAAAAAAAAAAAAAEBQMGAAIHAQj/xABEEAACAAQEAwUGBAQFAwIHAAABAgADBBEFEiExBkFREyJhcYEHMpGhscEUQlLRI2Jy8IKSouHxFTNDFiQXU2NzssLS/8QAGwEAAgMBAQEAAAAAAAAAAAAAAgMBBAUABgf/xAAsEQACAgEDAgUEAgMBAAAAAAAAAQIDEQQhMRJBBRMiUWEycYGRFEIzQ6EV/9oADAMBAAIRAxEAPwDm+K4tNqHLzpjOfE6DyHKAs1tVGsby6a4Jg2kpAVBIB7xzHW4AF7QiMVFYSDk292IWjW8EYo4MxioyjkOggYiGZAJJM8qQRyhmuOC2qwmvGXicHD2XjUvmDEoxSWfzxXYyBaJyx+lWjMdR6x5V0qMvdIv4QgJhjgEjPUS1/mHygZelNjak5zUfdnZ+HKfs6ZB4CGYaI6aXlloPCJgsYecnsdjzNHheNskalI4jY1LRqTGxEU/iXiu15cpv6m+wgoxcnhA2Wxrj1Mb4txFKk6FszfpGp9ekU+v4xqGPdKoPDf4mEVmZrnXmefqYkSluf7+0W40RXJj2a6yf07IPTieozZu0N/LT1FoYvxnOtso8cp366mFIkqg2Ym1wdDy2tCydjk1T3TpzUjf0MH5MZdhP8y2H9i2UvFFQdCEY9LEQ4o8bDkKy5H6X0PkYotFjoLXK5SP0+6fMfGDJ2KoZmaWTc31PI7j52hc6E+xZp8Rsi8t5Or4AwLWPUHWLqDHz/QVbTWzFwrA7Mef9+kdP4Q4jJXIxZ7bnTunoDfvJbUcxYxj66mSin7AaqxXT64lzvGCNJbXFxsY3tGSimZaPDHsYY445j7TMektPkSg92lTCZgse7cLbW2sc9r8Zdqmf2cxwmd3QB2AKltwL6GDeO5t8TqT/AD//AKiK3Tt/F/wt9I9poa1CiKXtn9lSx5kOfx7nd2P+Jv3iaTis1fdmzF8nYfeF0hu6IkzRcwLH9PxvXJ7tVN9Wv9bwbK9p2IDefm/qRT9oqceEx2Diy1/tMrHIAMtSN7Jv46mMim1pIsfSMiVFEDedTiXh8vTvTpjE9cqCw+ZiKiQCkmtb8wUeo1+UXxcGSqmU9MtHcJKTM/aOqSy4zEE8z84vGG+zWnkplCDfNdiWs1twGFoBBnzbXYc9wcrG4voDAZlMPeBHmIu/H+JS/wAW8t/xA7MshBdOR/KAALRVqhZLe47/ANL2H+0GAE4BgcieCZk7s7G1jbc+6deUNW4ew8qWFQdL924vZdG+J2iryahBo6FvgPgYlnpLADKpKnnmNweh0iCR9iGA0SSrpPzPppcbE3vp/LpBD1WHqqrZGHe2DEgECxY9bxU+2TlL+JMeGr6Ig9L/AFiMHZH9RQUk9j2LCWcoNtbE7W1g/hfhtpc8TCQV2Gut9LmKcZ4O4HmND8ou3AU1je7FlB0B5aRX1Lca2aPhsevUROn3uB4CJkWBJTwSsyMlM9JKOCdZN4ybJsLxLIniK97QsWCU2UNYubb8hr9bfCHRSexTsscN2VLi/iks5WS9kAsSCRmPM36ftFLM4sef1+EeOxY7n43hrSyZaIGJUvzXf58ovqCrRiztldLLAjUhRlA15/2Y3Rm0GYAHnqSPIXEezO8e6t78hqfKJ/8AodSP/Ewv1t947K7kdLfBBN7S1hqdw19SPLaA6uexWz6kaa7wfOw6aosy5Tvyt6fvAtbJb3u8bi1jqQYNNC3FkdFLDQyp8JBN+Q6faFtHImCxCmx+cXfA6ZSFOXNfcfYXhdk8cDa62+wlrqDMbpZbD3iR4k7H+9Ia8P4oZBBzZv8AMARta+3O0KeI5YlzrICLX7p68xbrb/aDpCBpB03GoB8tfTrCppTjh9wsYZ3DA6tZshGXYj58xDCKB7KMcM2VMkt7yEN5g6H5j5xfo8pdX5U3D2IfJ7GpjIgrpbNLcIbOVOU9Gtp84St2QcQ454fmLiMzQETWzpqNiba9NYqc+maTOmI3vJdTz1PjFtm0M+TUItRLKPe/vZrjN7wa5uDCDGrGrqD1mfaPpVOljDQwszl8ZXGxRteLXEgltYCNw0QMIwHSEAhIMZA+fURMG1iDsmk0XjyNrRkdk46VU+0SWtZLQJMRJM0CyuoViDlLPpdvK/KOyBrgW5xwzD6GhqmEyVTlgZlpweY+ZM1zmFtGBtC2r4lmagU83ItwLzZ9go2522gE+wTN/bThciVWs38TPNs5sVy66HxBuI5xllHQCZf0iyYnikuapAphmOxzzGPzMKqKRZ8xlEBQTe55AwSBE7LBtBOlg5WViG0OthfkdogZwxAC2uepO8asuViOhiTiabZTbs9R1JjJs8qbZUB8r/WJp1fnmXyrYkakctInqcSLO2QhFHPKLnlAkixqi/vKp+X0i58DsBLuP1/tFWerBXvFX1PKxGkWTg2cpRlAtre37RW1azUzU8KklqF9jpMl9BE4mQpoZ1xbmIKaptvGOmercMhv4iwjnXHuIZ5uUMDa21jYW0F/UxcKquQo1yRodY5VikzO5sSRfc/3vFrSx6pZ9jJ8Tl5dfTjdk9GuoXkd9NT6/tFhHDisBlXpcsSB8tTCvh2QGddLnU+XSL0o+0WrZtPYyKIJrc3wLBElDYFutrAeQ5fWLPIpUK2IFoVUBFix9BDage9yfha0UW8s0opJEDYBJbVkvblyvEkvh6UQLot/KDFO52G8TS3vEpkNCao4aRDmloD1S2jeXRoCq8AR5ReUcrWuPMeH2i3AiEddM7MTrc7FR/Mwtp5mIaxuRGTexzzilO0/DzwNWC363BPzG3rC3F1KG8vRDr5E7/OLZjdEZaItgSmu25yi/wA9YqFVXBgVYaNqCOR5jy12i1U8xKl+FIdezjFHWulgW76sjfNgfl8o7GawqwU2YkX00P8AxHzxhNeZU9HRrMrArfbTkfCOgP7QgLmyq7WBJJNgPyjT+7xma3SWWWKUF2EpxxudLl1mpBFreNxE/aiKDhPHqOTmUG/6T9jDfGeNqWnk9qxY3NggHev430A8Yy56TUReOkjMHwc+4u4pWoryVQ2ldzcd4q5uR0ipYmjdrNfk5zjw1sQfjGi4kpmu/wCpmbx1JMS4lPVlupv3Wj3VNkoaeNHZFGaTk5A5FxEYjanfSPXESLNG2v0MSXiNx3THt9BHEkoOsZGhaMjjh/gNQ8mjq5qsVJ7JFYaHNmJNvG31ifA8ZntKqnmTXcLJYAMxIuxyjSPOLKcyJUqSotJUnvZlLTJlu8xAJsLaAGAaWplJQTR2yCZOdAF1uFU63FutoWEJJU6xe35UY/YfWAKJyFmEn8lhr1IEFospVmAzbl7C4Q9bneBOxlbBnPkoH3ggSOglXcE7L3j5D/eNqCm7acAdibnwG5gypEmWvZgOWOrm6+iwRRmVL0yNmKlm72ygaDbnHEieXIzzco2LG3lr+0ail3ubDkbiDcPnSwxbIe6pOrHpaB+2l79n/qMcdsRUslQpduR0HUwTS1joRMU2IawHL4dIjnzc9rLZR+UGC5NMuRpoB02BtqYF78hRbi1JF3wTiGU9gzBG6HS/leLOguNNY4sTm7wZSxvcH5WvtDChxyokMAkxgANibrf1ihZolzFm/R4xiKjYvyjq0+VcG6jYxyrEWUPlWLRRcdTsoEyWrEg6i4+UVxKNnDTcvdzWHjfp1tEUQdcn1EeIXRvjHoLdwlQqsrNbU8/CHgS5gXD6fs5Ava9oTYjis5DYHMOii/xtHS9TK8fTEu2HSQbC4H97Q7lylAtcWjjVTiVUhzMJoXkLEeEWDAeKJjBUDG5I1O4H3gJ0tLI2F/VsdIMvTT9wfDWJUW22nhAc/EAkxUYgXQML7HUg/UQTLnXFxt5wnA7sTkQD+BAYu2pvp0HS3j4wWk0MPKNKhhoCI54IRTePLrJYgnMBceBveOVTahmzZTvrbl/d46dx3Pyoyg6Mp33NiP79Y5XKmEN/LcX9drxc0y9Jn6raQ2wukBUlmAIOl/384knor2073UNa589oZYUQzKgF9swHIX1OunMc4eY77N5mQzpDdou+W1nA622b6xD1EK7Epvdimsw2KBKxTK3dY6cuY8jzi6YHjSVKGVNsSRbXYjxhdwnOow7ya2UpR/8AyWIKkXttsLnfe8VOnrTKmkoTZWNvIHT5RbTVkmksY/T+xVeyzkZ8VcMmlOdM3Zk6c8p/SfsYSU9XfTblHV6KbLraYhtQy2YeHI+YMc6r+FxJmMkxyLbNl0P6TfygoNPZkP4NKd/lBLHSFUiYQbHcc+o6iJ6mvCgW1MNACgd41Q90QoesY8/hG9PiBGhF/rE4IGx2jIhk1akRkDkNQk1lIMqz/BTxZjf0hTPHcU9S32hviktVCBb5bXW+5B2MDSqdDLQv2hPe7qLfnzJ22gVwcu4slyyTYAk9BB4QSBc2M3kN8nif5oKlSprAiRJKDm5vf/MdvSIWpjL2UzH6kd0H194xIJDKlBB2kzVjqqncn9TeERyZpImudSRa/mY8egnOSWtc7ksP3g1cLZZBuUBZx+cbAfuYg4XSJf8ADmN/SPjrAZEMvwdhbtZYHTNz+ERtRJzmp6Bj9ok4HlPa3jDetIWnsOsJXl3NrjTnDPE1tISIJyJyI3lzSNjEd42vBHB9FiRUi+w6Re/wZMiVYWUSww5a+8Y5qsdg4fnLNpZRtfui/mBlP0+cVNQsJMv6SWcp+wcq3VBysL+MOqHD0YXAA6iwsfMdfGEuYAAdIfYM+m8UmaFb7AOLUaiXMV5akEH3b78jbkYqvD+F/wAZdwFPOLxjUwLLOwvoTCzCacB+7sNTHdTxgb0LJNxvgzVEpezOWYuxvbu/mB8Db5RQaGor6O4KuUHQ5rD9rR12dK7o8IEqqINY5bG8TGeNsAOtS7lewTG5k73SoPNX5adNxFjbMbX35xu2FqACygnkdiD5xpcgQqx42ChEq3GqC0snYFgfUfuBFIwrg9qkGbmSXKLMbtbVRpoPMmLtj6fiJySRe17tYHQDvE/AWieqly5NK0wrZUHdRgNDrlty3N4bXY4RUVyKlVGc3KXCK1wDw6Gr5sh3P8IFrLpmF+R6WMdcp0y924BuRobdNAPCOFcPcSTKWqmTlsWdGUFj7tyLEjna20D1uIu4ebnZnZwS+Y30v8L3ivqNFPUWZbwsL9lBWKKeC6e0LgvKGqZINgx7QdNdx4XjmFZSm4Kj3jqPGOy+zriz8XIemnnM4RipOpdLd4HqR16eUcumoLm21zbwINouaCdkHKqzmPf4K1uJepBnAuL9lPyMe6315xY/aDheaT2q6mXv4o37G3xjnilpb35qQQfKOv4XOWppVvqGXKfIj+/hGhZs1JCovscbmg2HhqPuPKPJkvOtxuNfTnB9dSGVNaW26sR/v8IBoyVax6/8w9rbqA+DSRTiDJQGpuBblzjWcmUkQJ23ejX9EIJ4KuJSeB1R0qsSSuvQaadTaMiTCa+ZKc5ZYmd22vLmftGRkSp6nnJpLU+WulLODbiGnaW4ViL5VOnLMLgfCFU3E3QKst2UWubEjUk/a0OuM5waqmW2BCjyUAfaFFHgEye6BLEzGVV8ybCErgSAvXTW0Luf8RieVRj88yx6amOjVPsNnS1J/ES8wF8tjt/YiFPZlSiR28yt/h82CjLfYi/npEMODjF5kslEq8MKKGBDKeYjK2wlSlHRmPmT+wg+yrLnKrZkDEK3UcjFzo/ZzS9jTljMdp2W8xGGVbgnLAQk9+otauqEVGVawpLODmAU7CCq6h7IhS13/MANB0F+cdOmezClloruXOXMZne5a5AOh2gmo4WpQswlO0mS5IIEwki2Ukm/MwbmU8HG23hhi7dxBBMuj/8AaPNKKbzlUPc5l0uQB0hhw9gkurE3OTmTLl12H5j8InJBUcp6RrHTMHwiRkmoCRLYiWpOpuTyhPI4H7RmQPZJbMM9rk3NlEd1HYKjImD823hFo4RxYickpGOV2uRy0BP2gYcIOwYKVGQsGY6XN+6BB3CeBgTEmM1ipOlxroeXl0gLEnFjqpNSSRfJg5+UMkrRKQE3JOw6wtzbecTTZTObnpYf0iM1rsasX07gs6tEx7zSbcgL2Hh/vD/h6l17vu6axXxhpme6RfpcQ1o6KfII2IOwv/Yg3FDFNvksNcSQQm9jY+PL5wJgeNdqveFnU2dTuGG8H0Es7t9b2hbi9OJcxZ6aZiEcdRsreYOnrC2mvUFGcX6WNaqoB3hVVzbCPaqaSwtygeah3MIm87sKK7IjwOgIeZMIux0H9+QgTiOlSeZVMx7tyzW0vpZfnEg4wpJEo3mKXXNdFN2JHKw8o51Nx+ZOnvOc2zHRR+VdgB5W+sPUJNN8FeyxRXSKsTppcmY4tsxUA87bHeIqeaHvYZSRqORH7wJiM7NM02Bgr/pDJKlTA3emZmVLbqpIJvfe6tp4RoxWEsmPKWWF8O17yJwdNHQ3HzBB8LGIKe93B3LFreusRSJ12DDn/wAxNONpt+TAW89jDOlZ6u4GexDiEqxv1i5ezXEMyPKPLb6j7xWKtRkva+WJOB8QyVY6Ncff94NrqgyOGG+0qhKVCTRtNXX+pdD8rRTy2t46p7SKEPR5xvKcN/hOh+ojkzTI6t5iTLkaVnuq3UW9RC6bDANenJG6kH47wAAzHbf4Rfqm5V9LENYeR5LxGyK0x2GYd1U0Nv1NHkI720O4jIqOUU8YNSCk4pppDTE5uZiephnwtxNLp6iQ8xSVlurNbcgdPWFFedTAFoXjYonXuKvbLKmq/wCFkuHZcpmPYWGtrAX6mKbM4omTqFKJZQCqQS9zrY31Gw1iryp5U3ETzMQci17DoNPpANNcD6/K5m39kEVk8Iqy11tqx5Ew8ne0meeyCS5UtZbBsqg2YgWF4qRgumwedMF0lsR12HxMHXS3tFZI1Go8yWXsuEvgd1vtEqpiOhKgOwY2HS2g8NIhq+PayarK02yv7wAA0tYiAjwxU/8Ayz8V/eNl4VqD+QDzZYb/ABbHxF/oq+bBdxXKqmK5Mxy5rheV+vnBFFjEySXCGwcZW05eEMpHBFTpog/xf7QdK9n7/wDkmqPBRf5mHw0F8v6sVLVVL+wvpuL3llFVVyIxIvfci1z5QZQ8a9mJiZMwZrqwYqQbW+F4Gxfhpaci5LK2zHTXmLCI6WTlls4Wy6aW3PIk9Ib/AOZZwyVqIvdDFceZJToBqWBD33071+usRcPTr1KX1uGH+kwmqKq5gzhyo/8AdIBsAx/0mDurrooklzgZT1Ttj9zoVNUd0eBtD2lnqRYjlaKkZ1jfkfrDrC5+Yi+3KPKtZWT0C2eCCbwtKabmQvLP8p0v5GG9OlbLGXtZbqNs6MTblteN5uGPmzIbfeD6Jpy6Ml/ECJTytywprG6AZdfX58plynQ81LIR42YfKG4ll0yty19QQftBco23FoHmzbEwucsgPGdiMKNfOE3EuJiRIdzvbTxY6KB6wyepCJcxzbi7F/xFXLpwdFN3H835V+G/nDNJpZai1QQrUXqitzYgoZwAYsMxNydfh8zA9JPzdqdunxvEs6SVmTEAuVYqAPlaAaHupNzKbjSx5ctY0LqXCUo4+DJ81SSZHTSgdSbZmAv0BOp+EWfiR+zehlDQpSr/AJnaa9/9QitOhAlL6npr/wARYeOCRigU6ZFkJ5AS0B+d46G+WLlsxfXp/EDgW7RVmEAAAMdJgAHLNc+Rj2tUZAx/KfrGNZ0vfRZjKP6SLD5oPjEs6xkTLa6A6+G8GgWbUozyyOq/OE2GTOznoejC/wAbH6w24dmXNoU4lIyVDWvYGDhzghnYMTp+2pJq/rlN8QLj5iOGER3fh6fnp5Z6i3x/5jiuJUuSbMT9LsPgxELqeMoKT4J8JXNJnL/IT8NYV07NfQwbh9S0vNa2qka9CLGAJEzK1+kWa59LAe6G0qkY6kA+MZDvDKqVMXcAjcHlHsaq8trOxTc5oQ1epheTDVELTUA3zD94BmUkxSbo2/6TGI5Jcl5EYMSS0LEKoJJ2AjX8MxIAVrnYW1vFswzCewTMdXO7dPAfvFrTad3y24E3WqtfJLg/DAQB5lmbpyH7mHyLE0lP/bp5AxHyMeu0+mhVHEUYNt0rHlk0tLxIJIjanS6AxjzAIeIyz1mIjR5Z3PwiSmkltTzjeZTNZjysfOIckiVnJz/F3adUMCbhTYDlYQxo8PacBIF7zCFAHnofS0QScCYt7xPgPuevlDbDqCdTzFmypuRl2zANysdPIxWUJNSaRf8AMjHCyb1vs8lT6mYkupVnWWlyMoDzxpMA67C/O5MVfDaBqefldSrajXpDGfSz1PuiYLk3U6k7+BjWoxxif46t4kr3h45v3jC1mhslDHc1NNqYxl1coalCVJFj4Hpz+oiegxDszY8jp+0R8PhnJmyvyhO9fIQCTYqeRu2vlAuJA9rMQDVWOl8/+oR5u2pV7P8AJs12uyTZ0LB8UVh1vFio8RW2scSk1E+WdA48bMPnsYcYbj1QdAxP+T7kQnpXZlltvZo6bW1q730hHUYoGOkLaennvrMIUdWdbD0EHTpKSZDzyQ6oDrspIIFhuT3iBfa5gFU5vC3JlNQWZbAmI4kstDNmmyrsOp5W8YpGG4JNqqqdUACV+fJu1vsbC8HYzjDOQWTvg91fyqepHhFm4KkhRrqzasTuSd49XoPDHQvOm912R5vxHxFTXRDj3FcmnloSSneO72uSepMA45hMuept3Wt7w+QYcxFjnSezZktqpI9L6fK0BT2tvkHnaPRuuu6OJLZnn42ShLKZTP8ApZWYua2W8vXU90HvcvH5Qw4gy1NU07Lr2jld9UzEy7+kMp9fIN1YqfIN9oCNJTMe7NZddRrtzANoxLfCFH/G9jUhrpP6kVxqRgZlgcpBt6EMCPh84IoDoR1BB9QRBlXRMrHKcyi+U8yBsD42gVKlgblSD4iKE9E4vHD+S0r/AH/4C8MH+MFP96RJxZRlKpjpYhT46xvQ04WYGU/mBIPLe9j67Qy9ooKTJDC1pspf2+0VHVKuXq2LCmprYlpMfmpSKiHLbnz6faKdUnvsTrrc+PMx0Lg7DZU+mdZi3sx1GhHrFV4rwOXJqmRH5KRe4Oo6iFbdTiiXHKElZVAm4UKLEWELwOcHz8PYj7xJLRVQse8cwAXr1gs9PJyQDLUW1MZBM/Ap4AYynAbbS8ZDutHD/hSmMytl2/Lmc+Sj/eOsSkBUXA2HIRRfZFS56yeTrlp2+LMo+gMXPGajsJQ6sLL9zHmtbXPU6qNFfOy/ZdqlGutzkJsdqVLdmgHd3NufQGFcyVcOnPLmHpEstNTfzB6xpNfLMltyJsfWPpeh0UNJRGuPbv8APueVvvldY5MOpmvTJ/SIimtZGJ/SYzCz/CKdAw+BIiSThrzlVVHvsifE6/IRouShFtlNLMsfIZRaSFPhBOFcNzZxzMMq8r9IvNNwsgygjurbTqekG1WVBbkOQ29esY8/Ef61rcuR0jx1T2RVRgoQaa+J2+HOE2J5F9438P8AaGuPcQotwW1/SupimVuKMx5IP5jr/lGsW9NXOfqmV7Hv0xJXdjtZRA010G7EwO2u+dvTKPi0eZV/Sn+Ji30jUWwCj3PJuKqBYQMcQlm+a+sGdsg/R6J+8YK5ehP+FRHMZF4GfCVMrSZ4VVsbhVYgZu65Atvbu8trxXcWeZKqGOQS2ADZb3Hib35nWG+DTMvaEgkk903tYEd4DxsxHqekL6gS1mIsySyZrAmZqbM2UMOosCbeEeEhKl3S83h5PRZsjFOHJrS4zVhmLlm7RFEtSwIIOpYDy0ueRg2iwafe6yiG/qln5ERLxFh5Z5ZVshVMqrYtcqe8wy68hccrbwpkV9YJwlidNv8A/aAUDWxLKTppFWGl0816s/gtS12oh9OMfJZZWB1BbMUcnxEth5bjSDK+vqpUsiYv8M2zfwFtYNm3uQNbm9tzeK7VY5X0wV5k2aFbXMZZZR5nTr9YaUWOVM1MjzJZzrp/DaW5BBt3SNQd/Lzh6oqWMTawJlq7Zcwi/wAHOMTrnaodnYEljYqbra+mU9BtFw4V4pyizGxHM8x1io8QYLMkMUYbG6sNjcX09PpAFJPPLTUfHlFum6ems33T5+SndTG6GHs0dbxSt/E96S38S1jobG3jyMVeup5ouWRz1Y+6D6feBZWPTVUKFILaA8vOOg8Iqqp3+8W96+t+oMeiV2K+qvdGS4eW8TKLS4ZmN2OnQaR5V16p3ZYAA584t2PcPAsRS63/APHzU8/8PzhePZhOyhy1/CxFj5QX8mvCw8N+4ahLdy4KjNnMdtTDCmfsVGYBnIuWY6KDsAOtoZzeHWlsqEd4nXyjR8BmM7TWtoe4u/he3PTaIlbVXvOSyNhXO1eiOwvrpTn+MAByIICBh4DeFnENUzypNzcS3yi+uVW1A+MOqyjZ0DdD3s2rE/aBlp84K2up68/7+0VNUqtRB4a+42lTqklgm4V4hFOj3UkFjqDtCXHMSFTVNMZSqGwzb2AH1iw4Tw+pVlNzc6GLzhvB8oSgpUbR4q6+Ncnjdm/VppTWXsjhpHcYg6C2l97m0Q0c8B1JFwDcr1tyi/8AGHAuWaCnu7W/aB29lxKZw5HXS+kHDUQks5Fy0802ipYhxHOmNcsQOSqSABGQ1WlopH5u1bYhgQB1IHpGRaVnwIw/cufsRkd+qmE6Wlp8czH/APGPccrzPm791e6nlff1OsL+Bp3YYdPmgEmdN7K97BbJmB8/eHrA5nNfT4Ra8H0cfPs1U/svwlkqa21uMao/cKkTNMh0ZNvEdYmmU5nIVAOYQTQYQ86zWsV5+HMGLZguFrLHeG8aur8ZppXTHdi9N4VZY+qeyKxg0oKQZgsTfMD1I1+evrFr4cmopQ5dEYttzykL9TCfiJAKgADS0OjK7CSpA1Iv6/2Y83qvGL7ljg26fC6K3l7jv/1vIswuc40K2N/+IpnEHFUyYSqGw6KbfFvsIS4hVMHZubbmE0irZpglD3iSR5bw3SeIeWvpzIRf4fGcsuWEXLhbDKaaD+IY5y1lVWy3HifeJvEdFQUP/UJquyy6eULAM5BmOND3veIvf4CK3LrcrkNoR6RFWzFvcHfeNLQ6+eotcJyaysLHCK2q0UKa1OvGx13DOH8MnqTKlSpgBsSMza72uTvaNa7DsJktkmpTo1r5W0NuRibgig7GilA6FhnbzbUfBbRyrifFTUVU2ZfQsQv9K6L8hf1h+nqnfdKKnLC75Ktk41wT6VljjjV6PtZaUaSyMt2MvXMxNlXz0+cWnAPZ5J7AGpUma2pAYjL0XunU9YH9nnBwlqKmcvfbWWp/KOTH+Y8ug84a40lY1XLKpanl5jcMveJRhmIvewvoPOCv1Dx5Fcto5y2+QIVf7JR57HL6qk7wu2UGbLIRddGViPUAW82MKOJnGcENNYBsv8T8veJXLf8ALvFinL2eRiTmDDsiPzOjWH1hNxLU55OVpvaOpQhLW7Lm2v5gdo8/Lk0lwxJxZUTVqVOZlKqCpBIKksxa1uea/wAI7Bh/Bc1pUt5ZRldVYHNvcA3JtqYpnFnDoqAGQgPkluDy70pCQf5Sdb8j4EwPwl7TarCwKeolGZKHuqTlZR/9N9Qy+G3jFqi+VLzEq6jTwvXTPP4Ot02NyqeWKeeCWQWYABlPMb76GOPe0+oWVUSzSO6SnBcS/dyTA2pXnY6HfS1ttjce9qcmdMaYkiZcgd1mUDa24uflFXp8PqMSndo/dl6BpljkRR+VP1Nvpe9zr1ht3kuCcX6nz7CqPPU3GSXQuPcuOOYoZ+G06GSjvOQPntqpDWcA9Dpbzijf+jp19O6b847bguDyj+HJ0lygbLv+WXkHyJMPqxaasRgvZORdSwIJRrdRqDflFmi6mNcYyhn3+A5xsbbTSPn2nqWkMUng3HMfWHVPjJI7kyw62+8BV+F3crNcsykqRpoQbH6QVh1BJBAta/p849HCnCxF7GXbJPd8l14Oq5UoZmHaOd2Dr9GtaLwOJZZX/tufVP8A+op2AcModVd18BlI9Li/zi5UnDkoGzXbS+th9BGHrPKUt8jNNK+S9OMfJRuIsSDTs2XKANBcH6QTg3fvcbCBPaTVyJMxJMpRnvdyOQt3V89z8I0XGVl0bNfvEWEed1tU+pS3w+D1OgsiqunbK5KfxPjiyp02Wvul7j4D7xvgbdq2mwis48AzXBudST4xavZ3I7mY82PwGkDfKUKsZBoanY3guWF4eFsYsyNkS5gDDqa9olrJmZso2W3xjGNN+wuxOl7Wag5XuYd9iAtraQNSpdr9InqZltI5PYJlQqcDRpjHKu/6R+0ZFnl0kZBqT9ylLQ1SecHKsPwwrKCqSVHXmeZtFjwfhYkZzsYEopmoTkIvmF1KmSB0jSu11liaTwuyIp0kK+2X3NMNkLLFrRDjdYFAUbnn4CDKghQSdoQyprTJ4OhAvodrRnZzuy7stkL6mTexJ1iepxV3CBtluI2xBv4jLbL4QDXVK9mEUHS9yeZhnIshxGnBFxCGmcS6qVMOgDWPkRb7wbSYgWDId1MLKySW9SPqIsUvEkJuSlFjLjyZJOR5VsxsDbkACT87RXaKpOZcwJW4zWGuW+tvG14smKcMqKdimr76nkBePcLpll9opGot9BHoqL66d8er3MGanYunOxfKj2hSHksklJ12QqhKBQLjKCdbgCKHIphJnKWUOq2azEgN0BsL2vBuDT71EuWfdZwD5X1i+HApcyV2nZhrA5Tny6C5GmWFfyZQyqds8k+UnvPcBxHinEllkrR5O7mEwd4Ku97HTbrFcPtEqpi9nMtlmXUlBZxy2HImOmvUOR/2rjIPzLtligYpwaos0uWVsykFpi5AL3IJtcdBFXqfA35ElSJs15ClGVZZUXI6uCTblAvEsh+yZGaTZe9lFu01vz5rYjSGVVNmU86Wk6SAS62ZXuLXG1vGPMSw1XzCWizdXzTdmlsNWUDmNfnCJ42wMiFYFO7SlVzqcstf8i5PoogWscKjl0zIoZipAN7AnZgRfSCuFE7OiVGDiY1yVYWAGY2tzuRY3jK2m7RHUaEqwvYEC4sCRz3hgIuw+nkTJaTkpJKhrEEy5RI8bZbcoZrMZiM23IbADwGwEQYfRqktUKgzAACcoGvVQBe8Eh9gQdBbpa5vHHDvE8Wl0spVOezv2albEhslwdSOQ+MIeHZsmhMz/vWmW0dEGqkg/m13ttDDimQJtJmW10dJlidQAAreel4pvE2MZ3t+kW+ZN4dC6cIOK4YDgm8knGK/iajtZSAAoA2YhCWBbXS99LawDQYa6kHOBble94XiouBYxPKBv73zi5DxS+uKjHAuWmqlyjomA48kkC+0PpHETVTukm4yKAT/AFX2+EcxpJmYDW2sXP2c4rLSfUZjbuSh6jNeKlupnbLMgq6YVrETao4JLEswuSdz1ivY3w1Mly54sSFKlfIr3vnHW2xuSR7whTi+OU5V1LC+U/SAds5Lpe4xRUd0fM01jcx0vhKjZZMvwXXzOv3jn+Id+eMo0JX7XjrXDVskZ+tlhJF/Rx3chxLxQSpRY6HkImou8t+Z1MV/imUTOlouyy8x8yTb6GDsFryDY/3pGZwaexYwyy0uecA04Lvc8zCfEMcz1Cp+VfmYsNM4IBESkCE9kEuCeZEZCTFKh3muATlBGo621jIHqQUYvG7KFhkwmab+Hyi4YXOJ0jIyGTAjyGYvVHswvU7xpMliWjMu9jr6RkZELgnuyqT6prhr3MZUv3bxkZFlC+xX6GefxJ8QY3xKdY6RkZBr6xUvpBV4imAMNLFbfX94Pq60h28bfQRkZGtZyjHiQU+JshBFrg6RYqfjyrEhpSsirKWw7gJItY3JN7nrGRkRhZIyMv8A4oMtNYSNRLtftNL23tkv84r2Oe0CqeUEYy8jhbgLlYWKto1/tGRkRNExNMZxlpgSZsSBoTe24NtPWJuG0WZOml8xaXMupDW1ObcW10WMjIrPgauSx4zUHOP6EHyhRi1MJsh1OndJBHJl7ykeqxkZDVwCyGprGm0tOb5WqWly2YbqCGLlfEhLeGYw3CBQABYCwHlsBGRkcQHKbymU7MrD0yn9o5XjE0tNfkLx5GQcQWQSj4mCUmxkZFiUI44AT3CqepO0FLXtKN1Orb+l7RkZC+lHNhcvH5vWBqitZmJJN9B8rRkZF2iKxJ/AiTeUvk8FGg5a9YcYLWsq6cjGRkeXtblnPuelilFLHsFriDTKmYTyVQPK1/uYY0s60pmtqAbRkZFZjgZaVSiHn184fdr2SDLzv9I8jIhkxG+HUwKXO51MZGRkEkhcm8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43015" name="Picture 14" descr="Foto di Alex Zanardi su handb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8713" y="2355850"/>
            <a:ext cx="6480175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6"/>
          <p:cNvSpPr>
            <a:spLocks/>
          </p:cNvSpPr>
          <p:nvPr/>
        </p:nvSpPr>
        <p:spPr bwMode="auto">
          <a:xfrm>
            <a:off x="6142038" y="7561263"/>
            <a:ext cx="4752975" cy="61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Alex Zanardi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/>
          </p:cNvSpPr>
          <p:nvPr/>
        </p:nvSpPr>
        <p:spPr bwMode="auto">
          <a:xfrm>
            <a:off x="381000" y="412750"/>
            <a:ext cx="6985000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5400" dirty="0" err="1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HANDImatica</a:t>
            </a:r>
            <a:r>
              <a:rPr lang="en-US" sz="5400" dirty="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 2012 </a:t>
            </a:r>
          </a:p>
          <a:p>
            <a:r>
              <a:rPr lang="en-US" sz="4000" dirty="0">
                <a:solidFill>
                  <a:srgbClr val="002E8A"/>
                </a:solidFill>
                <a:ea typeface="Gill Sans"/>
                <a:cs typeface="Gill Sans"/>
              </a:rPr>
              <a:t>		</a:t>
            </a:r>
            <a:r>
              <a:rPr lang="en-US" sz="4000" dirty="0" err="1" smtClean="0">
                <a:solidFill>
                  <a:srgbClr val="002E8A"/>
                </a:solidFill>
                <a:ea typeface="Gill Sans"/>
                <a:cs typeface="Gill Sans"/>
              </a:rPr>
              <a:t>gli</a:t>
            </a:r>
            <a:r>
              <a:rPr lang="en-US" sz="4000" dirty="0" smtClean="0">
                <a:solidFill>
                  <a:srgbClr val="002E8A"/>
                </a:solidFill>
                <a:ea typeface="Gill Sans"/>
                <a:cs typeface="Gill Sans"/>
              </a:rPr>
              <a:t> </a:t>
            </a:r>
            <a:r>
              <a:rPr lang="en-US" sz="4000" dirty="0" err="1" smtClean="0">
                <a:solidFill>
                  <a:srgbClr val="002E8A"/>
                </a:solidFill>
                <a:ea typeface="Gill Sans"/>
                <a:cs typeface="Gill Sans"/>
              </a:rPr>
              <a:t>spazi</a:t>
            </a:r>
            <a:endParaRPr lang="en-US" sz="4000" dirty="0">
              <a:solidFill>
                <a:srgbClr val="002E8A"/>
              </a:solidFill>
              <a:ea typeface="Gill Sans"/>
              <a:cs typeface="Gill Sans"/>
            </a:endParaRPr>
          </a:p>
        </p:txBody>
      </p:sp>
      <p:sp>
        <p:nvSpPr>
          <p:cNvPr id="43010" name="Rectangle 2" descr=" "/>
          <p:cNvSpPr>
            <a:spLocks/>
          </p:cNvSpPr>
          <p:nvPr/>
        </p:nvSpPr>
        <p:spPr bwMode="auto">
          <a:xfrm flipV="1">
            <a:off x="5854700" y="989013"/>
            <a:ext cx="6624638" cy="714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43011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8" descr="data:image/jpeg;base64,/9j/4AAQSkZJRgABAQAAAQABAAD/2wCEAAkGBhQSERQUExMWFBQWFRQUFxUWFBQUFRQVGBQVFBUVFBUXHCYeFxkjGRcUHy8gIycpLCwsFx4xNTAqNSYrLCkBCQoKDgwOGg8PGiwlHyQsLCwpLCksLCksKSkqKSksKSksLCksLCksKSwpLCwsKSwsKSwpLCksLCwpLCksLCwsLP/AABEIALcBEwMBIgACEQEDEQH/xAAcAAABBQEBAQAAAAAAAAAAAAAFAAIDBAYBBwj/xAA/EAACAQIDBQYDBgUDAwUAAAABAhEAAwQSIQUxQVFhBhMicYGRMqHwFBVCscHRByNSguFikvEWcrIzQ6Kzwv/EABoBAAMBAQEBAAAAAAAAAAAAAAABAgMEBQb/xAAtEQACAgEDAwMDBAMBAQAAAAAAAQIRAxIhMQQTQSJRcTJhgRRCkaEFwfGxFf/aAAwDAQACEQMRAD8ANDaR5VzBYw3WK02RB8v0qLYVyLhPWpRzvYJ3OyqsZIqhisB3RgVp/vAVn9r4mXBqsm8TbFtIacK9xYO6u4Ds4E1olhMcIFW/tYqMPBWbdlD7tmor2xZ4UXtYsCpftq1vZz6Eedbc7ONvAqlgVK+EjWvSsXcVlO6s/Z7Ps13PGlc2c3xxtAtNnu3Cld7J5hPGt7hcIgUAgVOcOlZxnCPJWmXg8pxHZh13a0PvYJk+IRXrmIwK9DWX7Sm3bCqQC1zvMo/7LbOSfUKP7q19L3QanFbmY2D2Yu4tyLYAVYzOxhVncOrcYHyqZtn3Lm0cPZwqm3YS6JuiM7i2cz3GbeZjQbhIFaK1g7i4DDCzcFlDb7573i8V1iTByywiGJPJBwmhWxezWLw2HvXLV+293u2trcGYZXa7bZs3eKAFVcxJ4ZTV6ODTpciUJTnLdrZe3/f9Pg0Ha/a1m3jMPYuLJYZt7RDN3cwNDEcaAYp0S5mstNsmAJDFDykbxoYP0Q+N2gr4y3irrZ7dhO7t5oVr5RRnuQY0EvdI6qu8ig/YvGZsRbTLlt3rt5As/CMqFIJ/pLLv5VeSbnGv4OToUpScr2f+v+Gt2vtElINZk0f2/h4VaCrZ61x4pJrc78sadIZkFNa3XbzRT7TSK6klycbm+ARjdmljVQ7Dajd2/lqL74XdWiUfBLcvIJtbGM1ptnYnu1g1XsXs2oqbEICpnl86iVFRtl27tUFTQbDXh3jHhVJJk1Hnhqxy7RPR/wAfBTy78E22WzNpyqriWuqgBnLpU2bxBjRTG4lLlvKBqRWUGvJfUxak6QU7L4lWQc6P7R2XmtyN8TWe7M7BvKM8ab6OXtrFQVNDi19JzLIpP1ozD4VtdKis7PMGVoo+0lFC8XtRTprVRbIkK12ruWxkDGF0pUBcanQ0q6e4RpPTVxEj65UtlN4j51XSyTVrAYcgms0c0i1iMdB31UxGJmqm0T4zrVUPqPOqn9Jtj5QctvlWaX3h1qri7ngob3nWssDuBt1MdM6Qf+8OtL7w60A7/rS+09a6DmNHYxeZgOtbrCYYd2NOFed9niDcWvTbFwZfSuPPLc68SpWec9sNsvhZPCdKxKdu8aTmUAryNbb+J6B1A6is/gMCmQacK0jWWPqRnNaJbFfBfxLuMctxMp6Gou2G32/kXrcEiQVO6AysAejeIeg6UE7QYHKxYCNaSnvbBXewEr59PPdVKCivSSnb9R61hAuHwyWXyXRPeILjhFAYZwEafHE7+ZMdBHbLaoTDkDKllfHcWyQwuElFCZj8JkiAdN5g5YOBwGKxNtB3WJuIsCEzkqBv0BOnpFVdoC5eM4jEs+sw7mB/2rMD0FKOVVVm0+lg8ejTtXuyhcx93FXvCoX8MAnJatEwFJO5ZMk72kzqaPbLtJbcMWAWz4s+hLMxP9JhSW1jfAUcKEWNnBhlS5pv0Gk8yIpbMw1x7hVjPdmMoMAE/iAHGJ1oc0/waYo9pVHl7fCNptnHC5ZRlI4T0kTQIXzRfYHYzEOjZ3t21YggNmZoBIWcui7+tX8T2AxCLmXJc6ITm9AwE+lXi6WUeVsc+XqIy4MjdJJ1q1gTUrYSmizFbK23EwdJWVtqWxvFZe8CGrY3MKSKzm08Nlb1rCMXDY1ctSsO7BXQTRXaV1MnWhexvhqttJzmoatgnSCmBwispNCsbhQHojsvEwsVX2jZzGRWeWEmtju6DPDDl1S4KVzDEjSrWx8ESQTwoh2ewshswons+wudgOFZyhoijpy5458stPHg3/Zu0vcCRwrDdo7Y79wN1bzswP5UcqxvaCzlvvPE116dtjx3L1bmSvWjVSzalqPXrINDblkqwrFqjfH6pIs/dYPCuVIu1Y0iuVyeo9S4HoabCqU7Jyg1dXaqc6bf2mp0muxnzyTZ5n2hNwXjG6qFhnzCedevWNi27gkqDXMX2bthTCispZ1VHbjwtNM862mW7vSgbLc6+1eubK2EjAyAaIf9O2v6R7Vlhy6I0b9RDXOzw8i719qrYrEXV4N7Gvd27O2/6R7VFd7M2z+Ee1a/qPsYdj7nmnZLHNoSD7GvRsLtQ5ansdnUXcAKursxRwrCctRvCOlUee9tc7iQCYoJs7E+HxAz5V61e2QrbxVX/pi3yFXjy6FRGTHqd2eN7aGckAGPKqeG2ewiFMngAa9W7SWcPhElgGc/CnPqeQrH7D7Ut94WVbILdzMgAUCGYShkyZkRv/FXXjbnvWxzygo+TPbV7J3rZQ3AUJUlRIOkz/aROo8q5f2FmtqXbUDU8I61rv4obSZFtECVVpc8QGDKNOOo+QrHptUrbW2oJO/MFJBnXgNTrWeWLjPbg68MoyjvyS2cLbtKIjXiJ/equFvd1ilIiLmUERMsGGg85rqJG9Sg5GPeBuqXZGGNzG2WCF7dq5az7gAWcRqd53GOVGKNyIyypHsd9F7xgNNCD/cucH3B9qlweJAtFnIAGYliYAAmSSdw0qh9qkB+JzewcgfKsb/ELbJy28Ip8JHe3o4rmPdp5EgsfIV7UpaVZ5Kjbon252rwOJZgqura5cRkARzwDa5ip5kdaz/dsdQpobbiNd0CfatT2Exim8MNc1W4CbRO8MNch8/zjnXJPJtqRssSuilZVo+E+1BdsbNd9yn2r2xezK8hXG7MJyFcUuoTdnVHA0qPItj4G4o1U1Hjdnsx+E17EnZxRwFVb3ZZSd1R30V2WeYbP2RcI+ExVk7JcHVa9NwewVWdKc+yF5UPqAXTmP2ds2LeooPhMDcW8zDdJ+Veg4jZoCwKH27apbMjdNZ5MmqKSNsMNDbYU7OL4JHEV5//ABCxLriIjf8AOvQOxmJ/lCdDTO1ex0vFTAkca0j1FIyngTkzy3Z+FvXDOUxRDE7IcCSpra4XDKigRVm5aV13UlnvlD7NcM8qfD6mlXoJ7PryFKnriLTIJp2V6mrdns0o30cFOAriuXub0l4IMNhAggU7FW5U1YC0y8nhNIE9yhsm3A9aI5arbPtwPWrwWiKCctyLLXMlT5aUVdEaiEJXctTRSy0ULUQxVfH4wWrVy4dQiM5HMKpaPlV4rWP/AIlbYFnCm3BzXgVkEeFQVLZl3lSJEjnVRg20hajyztLt9r117lw/Fr0HAAdIHyrJYrajZkZdCmVgeOZTmB96djwWeFJYDcQZEdaqMypH4yeG5R05sfl516iVI5ZS3PWMdGKgkSt0IY/0m2Cf/I+9Za/sQ2L7WkZmQQV3FlkTkM6N51Jsy6Lxw9izJvsiZ2YIUsLGZjBWdF66acd17ZOa3ir1i6c+UrluHecwJUnXiJ8jpV5Iqaphjm4O0C7OB7x1SWDNPxQWMCSQo3Dzo72ft9331hROW9v3nxpbb1aSdfatX2e7OWTce8F8bDUneDOscp3+tWcN2cS1euOCSblwXCDEKcqiB0hRTw49G4809ZA+IVbNoOcrFskncXbVQTwLaxO8iK8s7cXWTaF3oLcT/T3aiPea9X27s1LmHuWiwXOkAk7n+K23owHzrxzbeK7xct8suKsnuyW/923OgLf1qSYJ+IEamtMsr2MYqiTD384H1ryqd8WbZS4hhkdXDcQQdD7xQ3ZQJUjgDu5z+mlXbuGlW5/tr/isYmr4PfNhdpFxOGtXgIzqCRM5W3MvoQavjGivJv4Ubb8TYZjowLp0YfEPUa/216bkrzc2PROjrxS1RsufahSXEA1UC0M7S7X+y4Z7vEeFR/qO721PpWSi26Ro2krD3eVG7ivEbW38QsXziXRmY5ZQujHfDmYA03CdNa9R7MbbGMsC58Lg5LiTOVxBMHipBBB4gitJ4dPkmGXUFXNDcTgwxon3NLuRWaiXZRwVrIIAqZ2Jqx3YpZRToVlL7ODThh4q0SKabgp0Kyv3NKp+8FKihBmlIoNiMewOlU7mOuGs1uU406NG2IA41xrwI31l3Dsd5pBbk7zRQUaVbgHGnfahzoCiNzqZbR50gasNDFDnTu9oRbQirSOae4aUXe9pd5VUPXcxo3DSiw16vHO2m1ftGJNwHwKCi6/hBBB9TJ9a9B7X7XGHwrsXyswyLqJk6SAeQ/MV4rtnHDJodW0A5Dj+3rXb00P3M580ktkUmcXXIHhtjVyIBI5ev/PIQ37pI8ICrwAH1PmadYWLYA3ufkPomtN2W2fZRbl/Gp/Jawws2yJe4S2UMi75hWIbgNd1dOSVHPCNg7sbjbdl71y5PeFJBHilBqwXiSTl6aUVS+L+LtXkV8ly1ctMzIQqlDntlmXwwTpPnWI70gkAwV1U79OIPA8o3GasYfaINu0rGGS9nJiQFMTpMQDwj9qccm1D07ntWwdq6AAzKzO8EaEGee8HqpqDH4253gM6DX5wNOWtZvYmPti4Bau94QZgAKIbRgq6AbgQBWi2jcEAgzI9IO6ulcEyVMzl/tC3fXFGQokz3jlBIjMAw8KtJEBt/wAqzu1rdrForwVYg5TIDCDGVx+IAyBRnaGxi5uZbz21uwbqLBVyIgw2gOg1FUbuAW2oRPhHE8f8deNJptCQB2XbhnU8I/UftRLLVPGQlxWEkHwk7hPCOm72pxxsnKok9I/X8/zrHhmng7sTEGxjbLA5Qt62SeSFhmnplJr6DgV827StkFTmIYjUEgjf5RXuPZDapv4Kxcb4imU9ShKE+uWfWufqlaUi8DptGgkV57/F3Gfy7FsfiZ29gqj/AMjW5N0c680/iVczYzCpOkJ/8rxH6Vz4l6jbI/SbDDdm7P2NcLcQFGQFuefJBYHgw0g9KwvYPGvgdo3MHdO890TwYiWsv6gkf3jlXo9zGKMpnd+UQfrpXm38S7YTFWMTbMM38tj/AK0h7Te8j+0UR3te4peGesG9TTdoFZ7TW3tq4PxKrRykAxUN3tKvCpUGPWjQm5TGuday13tNyqnd7RsatYmLuI19zEAcagfHqONYu7tpjxqBtoMeNUsRDyG2O1V51ysIcUedKq7KF3Geki4OJp4uLzFYf74bnS+9n51ksBo8xuPtCjjXDjU51hDtFjxNN+1nmarsE943o2inOl97JzrBfajzrn2g0+whd5m/G27Y4iu/f9vmK8/N40u9NPsoXdZvz2jt86jftRbAmdBWE7yg+09oFnyKfCJnqRE+gJA8yf6afZQd1nO2vaM4i4bhjKBlUROmv7n51hLt4kyYHloPaim2cRJC8taFoksB1H511qKitjBu2HcEq94i3JKhRmC/E06ZV6nUeta3bW0GWxfu3AO8uW1sooHhsWydbdv+0GTx8qyOz7sYhCDr3iiOcBpHtrW32rsFr1hlaLSnKRceAqwwneROhNYuOopSo83uGbIIXxJcNx25W2CKAT5z86dbwDqLlwA5ACMwUkBiAd8QPWrO2bltA9i348rgm8dM4UAAKo3b35zpyqLsv2lOGLEqtzw5YYkaSw0jf8ZOvKhVYPgv9iEc4oMDott2M7iFiAP7iK9Axe01ZxbkZmU3Qonw+IAjzkzHnXmezMJN9lBdCbZ8KwSQ28akcIPpWxt7dt5l76y6FU+zvdCmMojJcDDc2iyPUcjtCVENPktYq5BI3npuHrxPlQu7YLHXdRTC4drxYWryXMm/KBmZT8LidNdxECCD0plzBZD4pLf6t49OFbVqBMGY3ZqvZdd5ykiNACBIMnf6e9B9kYXLbBPxMAT5cB7Vr7ODDghtxBB6SCKywxKAAF1EaRImokvJSBu0vFcI5AD9f1re7E2s9vDWkXQBFEfM/OTXnVy7mYnmZ/at9hMIwRVA3KB8qjKk0iYN2wg23LnOsn2ixjPi7JJ1Hd//AGGtA2AbjWX7Q28uIteS/K5WOlI0ts0Y2ox0LbpBoL2kc3bD8SkMPNTJ+U1fuWYM8p9RoSKaLIKwdzD8xB/SnQrKmw8fNkdCfY+Ifn8qvNiaAdlnEOh3qY9iR+oo4QBQuBsX2mud5XSwpuamIfnroeoC1IKTQBPnrtQ5OtKq0smy3nruaqOExQdQwO8VYV6gosBq7nqAPTpoAmzU4NVaacGoAsZqWeoYp1AEePxZRJGrEhFH+pjA/f0rK4/bAt3HVRmykJJPBRr6li5nrRvaOLH2jD2x4nLzlmNSrIhJ8zNUO0Pd2/tVgMjZMQtxNBKhkMhDvPiMMCdMi8To0vImzM3cTmJPM0S2HsV7wuXAP5dlS7NwkDwqOsx6UIw2HL3VQGMzAeUnf6V6ZtXEJYwpwVj8CBrjCPGc3jnUTrvid+6BV6rRNUYs4goA6StwXgVuT8Iy6jLx1gz060Y2jjyz23xVx74ayzRMQzKciqAeDQfSs9icOxQPIy5mUgnXUDUTw0orhMH3lxRdaFygBVneSuW1ruEGTHlWT+5pFNvYBYtXuRcygITkWAIngAB+fGobWGMlSCGzAGdDrw1rY4/ZTriMloZgVtm4i5RkEgqCW0DZcu7cD1NZe5eZLjAmWW5E8JDHURGpMVKafBcoSUdTLeLxDWMWLoKtDkABidF8EHWYIB47iK3LbXV1RrICKU8QuEHLcOglc2ZlGpkf0jTWgB7MKlrEPeB7wi3kIOua4A8x1BBg8Ku2dsm2LS27l4KFAeRaO7KIQconQmqhFbJyr80SoZJ3oi38Kytds3LdzvLSZCAHZ0lhbJUMxJQlO6lgh1OqsYG4am7eOMwXfqMt62QrwQN3xZidIET5GgV7aFqWcN4ic5F1cjEwuguW9I0CxA+JjpwG4XHvhLqoUb7NiAjNbmQ66oRPCDm4zly61qoOKu7X2JuUJK1TXhknaHH31tkBoHhBZMpDBxKkMNwInXoeVY1k61pu3GPRbz27WiEWwAuihFWFUDkDJrLrdqH93Y5T170l8D7N6DHWK9U+9SBpArAbK2CbyPc8UIyTCmCuuaDG8DX0NSX+1TqzLC6EjdyMc6E7RLVGyu7UJ3ms12nuy1tujfIqaC/fDi53pGrDTTSIA0mi+2Nq2b2FsZVYXgf5jH4TKsCB65famILtiiTEcp8v+BTL18rrwkehJj50LxWOe7etGypQd1bRuClgJYtHAyKk2vs+84LG4p3nIAcuvDXTnwqb3L8FfZ3gxd1eZn3GatAy1n2GXFI3Nbc+c5T+VaAtTRJ3LXBTC9cpgPJppemlaYaAH95XahiuUCBPZvF+I2zx1HnWnSxWBsXijg8QZrb4fFZkBB3iahFFoWaRWou9pwJoAfXQKYopwNMR2nA02aQcUAYjHY0pevSTmFxip4iDCweHCKCd8fff1rV9pth53z2wSz71G7QDWeGlAU7PXyY7sjqSAPeaQw12REK9zuTccMArBwuQAAsIO8nSiGOsAA3Mtxbjq2cn4QGdjlBHQiQY9au7Jwi2bSoNSNWI/Ex3n65VLtF5tPp+E/vT8CMxhVzlQfgFzXl4jBn0U1cu4wjExaX4nZlJkjNmIBg8ARuPrQZsTl5xmBOp4EfoTXMcSt0sDIQyNWEidIIgjzEVMt0awek0mI2yLd1EDQT3gvEwxJIMuXgzJzEgDduJnTObVe2cQ5tvmQ3DBIgkToxB5xPrVS9iQcpyywJLEknNMGD8/OTRT7r73ENbXKoAUnWckKubgJI3EDeQalVFbmkpSyOk/hB+5iWexadnk3ndmAiItEopjh/xVUXRO8H61qVr1vDRYvWyzARmDZZB3ldNfPXdUVywjOcugjQdNwmNKxzVKmep/jrx6lZ3CuFcOVVxr4TMHhOnKQa0T7ETEi4UuXCpACWgQq2iFLJIMys8B/qg6UJ2Tdsd2i3FAILEuc3FhoGTUQo3EEH8jOEv2LbMLdzMHUAMLtkCfFoQxBgGDurfAlHbbf8Ao5+tm8nKdrZezPO+0GEvoyi/bKNEDccygkbxvIM0JmvW9uWLGLRVuMqsoQKwYXTIJL6WxrKmNWAk8taEPsDBrbY2rZzrDZnZp3jUJmIjf6+lVNqPk44YJTapFLsxtJrOGZGzauWC6BQCAJbSTumJorYwSeEBUMxqFHE+VCr7QhjiYoxhLwQoW0LRlESd2jQP131lhm5t2dPW4Y4oxSCO3sKqrYXlqByhSJ/L51m9vrOHYRuyt7ET8po7ty4e8AOpCL8/8RQvEW86svNSPcRXTLk8uOyKOx7gawk/hlfYn9Kus06HgCfPgP1oL2aveB1PBgffQ/lRYLoTxBj0Gkev61KKBW1tLts/6Y/2mjZahG2FBCMDuYiOJBI3eVFgaEAmNNNIiuEUxCzVwGlk510igDlKu5aVAGf23gcuVuYg+dXOz2IJQry/KrG0bee0wA3CfaguxLpF4Afi0qK3HZqcxHKu94edWBsm4eEeZph2dG9l9617cvYjuR9yDvTzp3e9a6yKN0GuhqiirOSxri2id5qQNXZoAXcjnUmUcqZmikbo6UwHiuYgSjDmpHyNNF2l3vpQBndgYS1ca4LwlYUmCQYncCN0kLR3auHFy69xVAmBA1WIyyOGg/Ks9snELavuHMLlZSfI6UdtlmXMslAqXNIIKyYkdSp5fOuDM56tl4Pa6Lsxx6pNXfn+injMG2QFbahwyjMFGYNAy6jdrBnrQLF4n+e72/CpIZV5cwRP9QOla04pFuMjEltGYRBEHTSeQHtWb2jhgt94EABDrwJdZLDhxkUsTlupIfVdqSUovf7E+Jw167enxRm8KsQ7C3IAAKyCYImONXdBJBnLECeAgb/Whb4lQxljvzShIJ0nQ6aGimH2dcurbygQ6syywkiVBmBpvHseVaNSlTSDBLDiUk5IgzQ5G4Pw4Sdd3LfUL4YyYUnfuknhVjHYZksm82WFOWVYksQ/dnQj+oN/sb1kw+cpK7yjPpdKjKLVu7BBQiSLgAE7waO1J+Cv1eJcS/8ASTAK6KPCTJMcOHI+RqxiJ3nTUqV4rx4bwZqjjWe0pbOtxEYKqZmmZYAhROgj51Us7b7w5XTu11JIDDcN2Yk+QEcaUsbapjXV47tW/hBLC3VJugrm/lNGgJBJADAHcaJYLEwkrbXNxdiVRSIjjv8ALnuoTgNr5LbIqlncncNwygeZ4021s12ILeHjzI/argmqoxzTi3Jz/F7/ANBfE3y7liwJMahcoMADQcKZFMVCoAg9NR7mnCeX+a6jyHzsZvDk2sW68HzAf3DMvz0o8o+YGnlH+KC9prRVrd4cCBPUHMv/AOqL272ZFZRpowM8J/akAO25Zm4g/wC9vZVPzii6kgbqH4+1N3UfDZc+rNkHzokSRGnudKFyN8IYRSYUoP8AinSTxiqJOEV0r0qMg8G+VdCGN59hQA82uv5UqgNs8296VAFw7VAELbUedYrEEpdJ3ENOnnNaQv0oFty3DzzAonNy5JjBR4NFbxTsASxg86dJqhs+/Ntdasd59a1N3uVprYsExXCxPHSo55/lTs1AEg5b6bHWK5P1rXQ1AHUQdT50gNf1rpbrTc2mtADu6p6Wxx4UzPSD0DM5tK2FxOo0JGnDxD96vm49tCPEiZcp3gZTw8t1Ve0ifC8c106aj9aJYfEi5ZM6hlg/7YrGePU+aOvB1PZTWlP5QON8uTdBLNoGbU9IJqG4S7Xc8ktcRDMzpmZhz31DgsU+FulTOUsCDwMGQfcfKrWz38Ss5ksXuHWTmYwJ66zUdqtrZrPq9deiKr2XJBcw1sH4R8/1q5at3cqhQ+UCF1IAB10E6CrzNbJkqCTqZE61Y+1D/A3U1gfmTNJf5FfsxxX4Bf3bcI1Xrqw5zz5k+9Pt7Lc/0+p/xV/7TXTitw4fWlV+nj5M/wD6WZcUvwVE2O39S/OprexxPibMOQ0/epftmkHT/iuDGAg/v/mqWGC3oifX9RNaXLb4RZtWlUQojhpv9afqPn9aVT+1jnTmxQH0a1OFuy2x9Kb3nPpVQYmePz3U04k+fmaAJdpYUXbTpIk7uhGq/XWh3ZO/nmw0B1MqGOUEfiWToCN/vVnvuWb0oTj8E5uC5bBV5BPAE854GkwQbxdrI8GCTkUkGRlQljB4gwPerWbn6UKwzXSc1whmjLxMDz51dW6QaaQNljQ+XP8ASmqfr9Kbbsu+o3e3Wr2G2QeJjykn1njUynGPLGot8FIXvTTl1141Jaslt0npFFGwVm1q5HD4tfkP2ptzb1pdEWfYD9TWXeb+iNl6EvqZVXAPyPv/AJrlWE2vfYSEWDu0J+dKp1Zft/I6h9zOpdkb6GbaXQGu7IxkrlO8bqftUylb8mZ3Ytzwb6vZvrcaC7HunUCiwY0R4Gyxn+pFI3QKiA+v25Vxjpu18vrSmSS99XC08ahy9DPWnieVAyXN9TTO+5Uy4PrSKaF+p/OgCTv+Xypgvn08vqa4QPrdzpr9Pb99KQEWOTOjL6jzqpsO9mDWiQDvWTA6qTw86uusf80Kx+DKtnT1A3g86TGWMWwIK6583L8PHX5etQ2sQFnjuA8h9GmWi9z8LAcTB3UVtYXTdAGm6DHUmgexSbGmkMY2mnvRFcMOXPcJpfZhH+P8UtxWgeca9IXn5e9Evsh5fIVKtufLn9frTphaBttnO7SPqKkFt9xmiAtdNKd3fTX5+1OhWVLdho38ecRUq2T6ct+tTMp9PSfnU9rCs25T6DT1otLkOSuBNdC8/wAxRbD7BYxJgct5q4uyUTVo83P6bqxl1EFstzRYpMAJaJIgTPKTNXbOx3bfAHn+gq9c2pZt6L4uiiBVUbYuuSLdsDyEmPXSaXcyS4VfIaIrl38FpNhoNWY9dyil9qw1vkT01P8Au/zUC7GvOQzvHmZ06CrdrYdpB4pbnOgmsJTj+6bfwaKL8Kvkq3NuHdbtAnhOpPoKd9lxN0anuxxE5RHkup9aufeNq2IWBwhQJqniNvN+ED1M/lTipP6Iflg9K+qX8E1vs8o1dix9vfUzXe+sWdAqyP7j891B72Pd97E/IVEF1j661ssMpfXL+DN5EvpQaPaDkNPMD5UqBvfg7vlXav8AT4/Ynuz9zHYO/lYGjOO1tzA186VKrRJR2N/6kcwaO5Tz4A0qVNAxATv1+VLTpqY3V2lTEOAj10pgPv8A5rtKgDoQ8actoaafXvyrlKkBxrQ5H/inNa6UqVMBdzvBGvSmtbH9PThSpUhiAA4dOXzp5WeJ9TNcpUCOxOkU5Y4jpSpUAOdPSfPgJppboN3tSpUwJrdvjoOWhq7h9mltSdOkfvSpVx580oLY6MWNPkurs9UGYxxJLSajubatruBOsbgBXKVZ4I963MrI9G0So+2rrEqsDyA/M1La2Rdcy7eHfBbMfSuUqM8+zSgkh449zeQQtbGtpvBbzqS7jbdobo6AUqVYYrzOptlzfbXpQPu9oifhEedDr2Nd5zMffT2FKlXpwwwh9KOOU5S5ZErcJ19aaz8NwpUq1IOI+oA/KmZxPM7uVcpUASd9SpUq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013" name="AutoShape 10" descr="data:image/jpeg;base64,/9j/4AAQSkZJRgABAQAAAQABAAD/2wCEAAkGBhQSERQUExMWFBQWFRQUFxUWFBQUFRQVGBQVFBUVFBUXHCYeFxkjGRcUHy8gIycpLCwsFx4xNTAqNSYrLCkBCQoKDgwOGg8PGiwlHyQsLCwpLCksLCksKSkqKSksKSksLCksLCksKSwpLCwsKSwsKSwpLCksLCwpLCksLCwsLP/AABEIALcBEwMBIgACEQEDEQH/xAAcAAABBQEBAQAAAAAAAAAAAAAFAAIDBAYBBwj/xAA/EAACAQIDBQYDBgUDAwUAAAABAhEAAwQSIQUxQVFhBhMicYGRMqHwFBVCscHRByNSguFikvEWcrIzQ6Kzwv/EABoBAAMBAQEBAAAAAAAAAAAAAAABAgMEBQb/xAAtEQACAgEDAwMDBAMBAQAAAAAAAQIRAxIhMQQTQSJRcTJhgRRCkaEFwfGxFf/aAAwDAQACEQMRAD8ANDaR5VzBYw3WK02RB8v0qLYVyLhPWpRzvYJ3OyqsZIqhisB3RgVp/vAVn9r4mXBqsm8TbFtIacK9xYO6u4Ds4E1olhMcIFW/tYqMPBWbdlD7tmor2xZ4UXtYsCpftq1vZz6Eedbc7ONvAqlgVK+EjWvSsXcVlO6s/Z7Ps13PGlc2c3xxtAtNnu3Cld7J5hPGt7hcIgUAgVOcOlZxnCPJWmXg8pxHZh13a0PvYJk+IRXrmIwK9DWX7Sm3bCqQC1zvMo/7LbOSfUKP7q19L3QanFbmY2D2Yu4tyLYAVYzOxhVncOrcYHyqZtn3Lm0cPZwqm3YS6JuiM7i2cz3GbeZjQbhIFaK1g7i4DDCzcFlDb7573i8V1iTByywiGJPJBwmhWxezWLw2HvXLV+293u2trcGYZXa7bZs3eKAFVcxJ4ZTV6ODTpciUJTnLdrZe3/f9Pg0Ha/a1m3jMPYuLJYZt7RDN3cwNDEcaAYp0S5mstNsmAJDFDykbxoYP0Q+N2gr4y3irrZ7dhO7t5oVr5RRnuQY0EvdI6qu8ig/YvGZsRbTLlt3rt5As/CMqFIJ/pLLv5VeSbnGv4OToUpScr2f+v+Gt2vtElINZk0f2/h4VaCrZ61x4pJrc78sadIZkFNa3XbzRT7TSK6klycbm+ARjdmljVQ7Dajd2/lqL74XdWiUfBLcvIJtbGM1ptnYnu1g1XsXs2oqbEICpnl86iVFRtl27tUFTQbDXh3jHhVJJk1Hnhqxy7RPR/wAfBTy78E22WzNpyqriWuqgBnLpU2bxBjRTG4lLlvKBqRWUGvJfUxak6QU7L4lWQc6P7R2XmtyN8TWe7M7BvKM8ab6OXtrFQVNDi19JzLIpP1ozD4VtdKis7PMGVoo+0lFC8XtRTprVRbIkK12ruWxkDGF0pUBcanQ0q6e4RpPTVxEj65UtlN4j51XSyTVrAYcgms0c0i1iMdB31UxGJmqm0T4zrVUPqPOqn9Jtj5QctvlWaX3h1qri7ngob3nWssDuBt1MdM6Qf+8OtL7w60A7/rS+09a6DmNHYxeZgOtbrCYYd2NOFed9niDcWvTbFwZfSuPPLc68SpWec9sNsvhZPCdKxKdu8aTmUAryNbb+J6B1A6is/gMCmQacK0jWWPqRnNaJbFfBfxLuMctxMp6Gou2G32/kXrcEiQVO6AysAejeIeg6UE7QYHKxYCNaSnvbBXewEr59PPdVKCivSSnb9R61hAuHwyWXyXRPeILjhFAYZwEafHE7+ZMdBHbLaoTDkDKllfHcWyQwuElFCZj8JkiAdN5g5YOBwGKxNtB3WJuIsCEzkqBv0BOnpFVdoC5eM4jEs+sw7mB/2rMD0FKOVVVm0+lg8ejTtXuyhcx93FXvCoX8MAnJatEwFJO5ZMk72kzqaPbLtJbcMWAWz4s+hLMxP9JhSW1jfAUcKEWNnBhlS5pv0Gk8yIpbMw1x7hVjPdmMoMAE/iAHGJ1oc0/waYo9pVHl7fCNptnHC5ZRlI4T0kTQIXzRfYHYzEOjZ3t21YggNmZoBIWcui7+tX8T2AxCLmXJc6ITm9AwE+lXi6WUeVsc+XqIy4MjdJJ1q1gTUrYSmizFbK23EwdJWVtqWxvFZe8CGrY3MKSKzm08Nlb1rCMXDY1ctSsO7BXQTRXaV1MnWhexvhqttJzmoatgnSCmBwispNCsbhQHojsvEwsVX2jZzGRWeWEmtju6DPDDl1S4KVzDEjSrWx8ESQTwoh2ewshswons+wudgOFZyhoijpy5458stPHg3/Zu0vcCRwrDdo7Y79wN1bzswP5UcqxvaCzlvvPE116dtjx3L1bmSvWjVSzalqPXrINDblkqwrFqjfH6pIs/dYPCuVIu1Y0iuVyeo9S4HoabCqU7Jyg1dXaqc6bf2mp0muxnzyTZ5n2hNwXjG6qFhnzCedevWNi27gkqDXMX2bthTCispZ1VHbjwtNM862mW7vSgbLc6+1eubK2EjAyAaIf9O2v6R7Vlhy6I0b9RDXOzw8i719qrYrEXV4N7Gvd27O2/6R7VFd7M2z+Ee1a/qPsYdj7nmnZLHNoSD7GvRsLtQ5ansdnUXcAKursxRwrCctRvCOlUee9tc7iQCYoJs7E+HxAz5V61e2QrbxVX/pi3yFXjy6FRGTHqd2eN7aGckAGPKqeG2ewiFMngAa9W7SWcPhElgGc/CnPqeQrH7D7Ut94WVbILdzMgAUCGYShkyZkRv/FXXjbnvWxzygo+TPbV7J3rZQ3AUJUlRIOkz/aROo8q5f2FmtqXbUDU8I61rv4obSZFtECVVpc8QGDKNOOo+QrHptUrbW2oJO/MFJBnXgNTrWeWLjPbg68MoyjvyS2cLbtKIjXiJ/equFvd1ilIiLmUERMsGGg85rqJG9Sg5GPeBuqXZGGNzG2WCF7dq5az7gAWcRqd53GOVGKNyIyypHsd9F7xgNNCD/cucH3B9qlweJAtFnIAGYliYAAmSSdw0qh9qkB+JzewcgfKsb/ELbJy28Ip8JHe3o4rmPdp5EgsfIV7UpaVZ5Kjbon252rwOJZgqura5cRkARzwDa5ip5kdaz/dsdQpobbiNd0CfatT2Exim8MNc1W4CbRO8MNch8/zjnXJPJtqRssSuilZVo+E+1BdsbNd9yn2r2xezK8hXG7MJyFcUuoTdnVHA0qPItj4G4o1U1Hjdnsx+E17EnZxRwFVb3ZZSd1R30V2WeYbP2RcI+ExVk7JcHVa9NwewVWdKc+yF5UPqAXTmP2ds2LeooPhMDcW8zDdJ+Veg4jZoCwKH27apbMjdNZ5MmqKSNsMNDbYU7OL4JHEV5//ABCxLriIjf8AOvQOxmJ/lCdDTO1ex0vFTAkca0j1FIyngTkzy3Z+FvXDOUxRDE7IcCSpra4XDKigRVm5aV13UlnvlD7NcM8qfD6mlXoJ7PryFKnriLTIJp2V6mrdns0o30cFOAriuXub0l4IMNhAggU7FW5U1YC0y8nhNIE9yhsm3A9aI5arbPtwPWrwWiKCctyLLXMlT5aUVdEaiEJXctTRSy0ULUQxVfH4wWrVy4dQiM5HMKpaPlV4rWP/AIlbYFnCm3BzXgVkEeFQVLZl3lSJEjnVRg20hajyztLt9r117lw/Fr0HAAdIHyrJYrajZkZdCmVgeOZTmB96djwWeFJYDcQZEdaqMypH4yeG5R05sfl516iVI5ZS3PWMdGKgkSt0IY/0m2Cf/I+9Za/sQ2L7WkZmQQV3FlkTkM6N51Jsy6Lxw9izJvsiZ2YIUsLGZjBWdF66acd17ZOa3ir1i6c+UrluHecwJUnXiJ8jpV5Iqaphjm4O0C7OB7x1SWDNPxQWMCSQo3Dzo72ft9331hROW9v3nxpbb1aSdfatX2e7OWTce8F8bDUneDOscp3+tWcN2cS1euOCSblwXCDEKcqiB0hRTw49G4809ZA+IVbNoOcrFskncXbVQTwLaxO8iK8s7cXWTaF3oLcT/T3aiPea9X27s1LmHuWiwXOkAk7n+K23owHzrxzbeK7xct8suKsnuyW/923OgLf1qSYJ+IEamtMsr2MYqiTD384H1ryqd8WbZS4hhkdXDcQQdD7xQ3ZQJUjgDu5z+mlXbuGlW5/tr/isYmr4PfNhdpFxOGtXgIzqCRM5W3MvoQavjGivJv4Ubb8TYZjowLp0YfEPUa/216bkrzc2PROjrxS1RsufahSXEA1UC0M7S7X+y4Z7vEeFR/qO721PpWSi26Ro2krD3eVG7ivEbW38QsXziXRmY5ZQujHfDmYA03CdNa9R7MbbGMsC58Lg5LiTOVxBMHipBBB4gitJ4dPkmGXUFXNDcTgwxon3NLuRWaiXZRwVrIIAqZ2Jqx3YpZRToVlL7ODThh4q0SKabgp0Kyv3NKp+8FKihBmlIoNiMewOlU7mOuGs1uU406NG2IA41xrwI31l3Dsd5pBbk7zRQUaVbgHGnfahzoCiNzqZbR50gasNDFDnTu9oRbQirSOae4aUXe9pd5VUPXcxo3DSiw16vHO2m1ftGJNwHwKCi6/hBBB9TJ9a9B7X7XGHwrsXyswyLqJk6SAeQ/MV4rtnHDJodW0A5Dj+3rXb00P3M580ktkUmcXXIHhtjVyIBI5ev/PIQ37pI8ICrwAH1PmadYWLYA3ufkPomtN2W2fZRbl/Gp/Jawws2yJe4S2UMi75hWIbgNd1dOSVHPCNg7sbjbdl71y5PeFJBHilBqwXiSTl6aUVS+L+LtXkV8ly1ctMzIQqlDntlmXwwTpPnWI70gkAwV1U79OIPA8o3GasYfaINu0rGGS9nJiQFMTpMQDwj9qccm1D07ntWwdq6AAzKzO8EaEGee8HqpqDH4253gM6DX5wNOWtZvYmPti4Bau94QZgAKIbRgq6AbgQBWi2jcEAgzI9IO6ulcEyVMzl/tC3fXFGQokz3jlBIjMAw8KtJEBt/wAqzu1rdrForwVYg5TIDCDGVx+IAyBRnaGxi5uZbz21uwbqLBVyIgw2gOg1FUbuAW2oRPhHE8f8deNJptCQB2XbhnU8I/UftRLLVPGQlxWEkHwk7hPCOm72pxxsnKok9I/X8/zrHhmng7sTEGxjbLA5Qt62SeSFhmnplJr6DgV827StkFTmIYjUEgjf5RXuPZDapv4Kxcb4imU9ShKE+uWfWufqlaUi8DptGgkV57/F3Gfy7FsfiZ29gqj/AMjW5N0c680/iVczYzCpOkJ/8rxH6Vz4l6jbI/SbDDdm7P2NcLcQFGQFuefJBYHgw0g9KwvYPGvgdo3MHdO890TwYiWsv6gkf3jlXo9zGKMpnd+UQfrpXm38S7YTFWMTbMM38tj/AK0h7Te8j+0UR3te4peGesG9TTdoFZ7TW3tq4PxKrRykAxUN3tKvCpUGPWjQm5TGuday13tNyqnd7RsatYmLuI19zEAcagfHqONYu7tpjxqBtoMeNUsRDyG2O1V51ysIcUedKq7KF3Geki4OJp4uLzFYf74bnS+9n51ksBo8xuPtCjjXDjU51hDtFjxNN+1nmarsE943o2inOl97JzrBfajzrn2g0+whd5m/G27Y4iu/f9vmK8/N40u9NPsoXdZvz2jt86jftRbAmdBWE7yg+09oFnyKfCJnqRE+gJA8yf6afZQd1nO2vaM4i4bhjKBlUROmv7n51hLt4kyYHloPaim2cRJC8taFoksB1H511qKitjBu2HcEq94i3JKhRmC/E06ZV6nUeta3bW0GWxfu3AO8uW1sooHhsWydbdv+0GTx8qyOz7sYhCDr3iiOcBpHtrW32rsFr1hlaLSnKRceAqwwneROhNYuOopSo83uGbIIXxJcNx25W2CKAT5z86dbwDqLlwA5ACMwUkBiAd8QPWrO2bltA9i348rgm8dM4UAAKo3b35zpyqLsv2lOGLEqtzw5YYkaSw0jf8ZOvKhVYPgv9iEc4oMDott2M7iFiAP7iK9Axe01ZxbkZmU3Qonw+IAjzkzHnXmezMJN9lBdCbZ8KwSQ28akcIPpWxt7dt5l76y6FU+zvdCmMojJcDDc2iyPUcjtCVENPktYq5BI3npuHrxPlQu7YLHXdRTC4drxYWryXMm/KBmZT8LidNdxECCD0plzBZD4pLf6t49OFbVqBMGY3ZqvZdd5ykiNACBIMnf6e9B9kYXLbBPxMAT5cB7Vr7ODDghtxBB6SCKywxKAAF1EaRImokvJSBu0vFcI5AD9f1re7E2s9vDWkXQBFEfM/OTXnVy7mYnmZ/at9hMIwRVA3KB8qjKk0iYN2wg23LnOsn2ixjPi7JJ1Hd//AGGtA2AbjWX7Q28uIteS/K5WOlI0ts0Y2ox0LbpBoL2kc3bD8SkMPNTJ+U1fuWYM8p9RoSKaLIKwdzD8xB/SnQrKmw8fNkdCfY+Ifn8qvNiaAdlnEOh3qY9iR+oo4QBQuBsX2mud5XSwpuamIfnroeoC1IKTQBPnrtQ5OtKq0smy3nruaqOExQdQwO8VYV6gosBq7nqAPTpoAmzU4NVaacGoAsZqWeoYp1AEePxZRJGrEhFH+pjA/f0rK4/bAt3HVRmykJJPBRr6li5nrRvaOLH2jD2x4nLzlmNSrIhJ8zNUO0Pd2/tVgMjZMQtxNBKhkMhDvPiMMCdMi8To0vImzM3cTmJPM0S2HsV7wuXAP5dlS7NwkDwqOsx6UIw2HL3VQGMzAeUnf6V6ZtXEJYwpwVj8CBrjCPGc3jnUTrvid+6BV6rRNUYs4goA6StwXgVuT8Iy6jLx1gz060Y2jjyz23xVx74ayzRMQzKciqAeDQfSs9icOxQPIy5mUgnXUDUTw0orhMH3lxRdaFygBVneSuW1ruEGTHlWT+5pFNvYBYtXuRcygITkWAIngAB+fGobWGMlSCGzAGdDrw1rY4/ZTriMloZgVtm4i5RkEgqCW0DZcu7cD1NZe5eZLjAmWW5E8JDHURGpMVKafBcoSUdTLeLxDWMWLoKtDkABidF8EHWYIB47iK3LbXV1RrICKU8QuEHLcOglc2ZlGpkf0jTWgB7MKlrEPeB7wi3kIOua4A8x1BBg8Ku2dsm2LS27l4KFAeRaO7KIQconQmqhFbJyr80SoZJ3oi38Kytds3LdzvLSZCAHZ0lhbJUMxJQlO6lgh1OqsYG4am7eOMwXfqMt62QrwQN3xZidIET5GgV7aFqWcN4ic5F1cjEwuguW9I0CxA+JjpwG4XHvhLqoUb7NiAjNbmQ66oRPCDm4zly61qoOKu7X2JuUJK1TXhknaHH31tkBoHhBZMpDBxKkMNwInXoeVY1k61pu3GPRbz27WiEWwAuihFWFUDkDJrLrdqH93Y5T170l8D7N6DHWK9U+9SBpArAbK2CbyPc8UIyTCmCuuaDG8DX0NSX+1TqzLC6EjdyMc6E7RLVGyu7UJ3ms12nuy1tujfIqaC/fDi53pGrDTTSIA0mi+2Nq2b2FsZVYXgf5jH4TKsCB65famILtiiTEcp8v+BTL18rrwkehJj50LxWOe7etGypQd1bRuClgJYtHAyKk2vs+84LG4p3nIAcuvDXTnwqb3L8FfZ3gxd1eZn3GatAy1n2GXFI3Nbc+c5T+VaAtTRJ3LXBTC9cpgPJppemlaYaAH95XahiuUCBPZvF+I2zx1HnWnSxWBsXijg8QZrb4fFZkBB3iahFFoWaRWou9pwJoAfXQKYopwNMR2nA02aQcUAYjHY0pevSTmFxip4iDCweHCKCd8fff1rV9pth53z2wSz71G7QDWeGlAU7PXyY7sjqSAPeaQw12REK9zuTccMArBwuQAAsIO8nSiGOsAA3Mtxbjq2cn4QGdjlBHQiQY9au7Jwi2bSoNSNWI/Ex3n65VLtF5tPp+E/vT8CMxhVzlQfgFzXl4jBn0U1cu4wjExaX4nZlJkjNmIBg8ARuPrQZsTl5xmBOp4EfoTXMcSt0sDIQyNWEidIIgjzEVMt0awek0mI2yLd1EDQT3gvEwxJIMuXgzJzEgDduJnTObVe2cQ5tvmQ3DBIgkToxB5xPrVS9iQcpyywJLEknNMGD8/OTRT7r73ENbXKoAUnWckKubgJI3EDeQalVFbmkpSyOk/hB+5iWexadnk3ndmAiItEopjh/xVUXRO8H61qVr1vDRYvWyzARmDZZB3ldNfPXdUVywjOcugjQdNwmNKxzVKmep/jrx6lZ3CuFcOVVxr4TMHhOnKQa0T7ETEi4UuXCpACWgQq2iFLJIMys8B/qg6UJ2Tdsd2i3FAILEuc3FhoGTUQo3EEH8jOEv2LbMLdzMHUAMLtkCfFoQxBgGDurfAlHbbf8Ao5+tm8nKdrZezPO+0GEvoyi/bKNEDccygkbxvIM0JmvW9uWLGLRVuMqsoQKwYXTIJL6WxrKmNWAk8taEPsDBrbY2rZzrDZnZp3jUJmIjf6+lVNqPk44YJTapFLsxtJrOGZGzauWC6BQCAJbSTumJorYwSeEBUMxqFHE+VCr7QhjiYoxhLwQoW0LRlESd2jQP131lhm5t2dPW4Y4oxSCO3sKqrYXlqByhSJ/L51m9vrOHYRuyt7ET8po7ty4e8AOpCL8/8RQvEW86svNSPcRXTLk8uOyKOx7gawk/hlfYn9Kus06HgCfPgP1oL2aveB1PBgffQ/lRYLoTxBj0Gkev61KKBW1tLts/6Y/2mjZahG2FBCMDuYiOJBI3eVFgaEAmNNNIiuEUxCzVwGlk510igDlKu5aVAGf23gcuVuYg+dXOz2IJQry/KrG0bee0wA3CfaguxLpF4Afi0qK3HZqcxHKu94edWBsm4eEeZph2dG9l9617cvYjuR9yDvTzp3e9a6yKN0GuhqiirOSxri2id5qQNXZoAXcjnUmUcqZmikbo6UwHiuYgSjDmpHyNNF2l3vpQBndgYS1ca4LwlYUmCQYncCN0kLR3auHFy69xVAmBA1WIyyOGg/Ks9snELavuHMLlZSfI6UdtlmXMslAqXNIIKyYkdSp5fOuDM56tl4Pa6Lsxx6pNXfn+injMG2QFbahwyjMFGYNAy6jdrBnrQLF4n+e72/CpIZV5cwRP9QOla04pFuMjEltGYRBEHTSeQHtWb2jhgt94EABDrwJdZLDhxkUsTlupIfVdqSUovf7E+Jw167enxRm8KsQ7C3IAAKyCYImONXdBJBnLECeAgb/Whb4lQxljvzShIJ0nQ6aGimH2dcurbygQ6syywkiVBmBpvHseVaNSlTSDBLDiUk5IgzQ5G4Pw4Sdd3LfUL4YyYUnfuknhVjHYZksm82WFOWVYksQ/dnQj+oN/sb1kw+cpK7yjPpdKjKLVu7BBQiSLgAE7waO1J+Cv1eJcS/8ASTAK6KPCTJMcOHI+RqxiJ3nTUqV4rx4bwZqjjWe0pbOtxEYKqZmmZYAhROgj51Us7b7w5XTu11JIDDcN2Yk+QEcaUsbapjXV47tW/hBLC3VJugrm/lNGgJBJADAHcaJYLEwkrbXNxdiVRSIjjv8ALnuoTgNr5LbIqlncncNwygeZ4021s12ILeHjzI/argmqoxzTi3Jz/F7/ANBfE3y7liwJMahcoMADQcKZFMVCoAg9NR7mnCeX+a6jyHzsZvDk2sW68HzAf3DMvz0o8o+YGnlH+KC9prRVrd4cCBPUHMv/AOqL272ZFZRpowM8J/akAO25Zm4g/wC9vZVPzii6kgbqH4+1N3UfDZc+rNkHzokSRGnudKFyN8IYRSYUoP8AinSTxiqJOEV0r0qMg8G+VdCGN59hQA82uv5UqgNs8296VAFw7VAELbUedYrEEpdJ3ENOnnNaQv0oFty3DzzAonNy5JjBR4NFbxTsASxg86dJqhs+/Ntdasd59a1N3uVprYsExXCxPHSo55/lTs1AEg5b6bHWK5P1rXQ1AHUQdT50gNf1rpbrTc2mtADu6p6Wxx4UzPSD0DM5tK2FxOo0JGnDxD96vm49tCPEiZcp3gZTw8t1Ve0ifC8c106aj9aJYfEi5ZM6hlg/7YrGePU+aOvB1PZTWlP5QON8uTdBLNoGbU9IJqG4S7Xc8ktcRDMzpmZhz31DgsU+FulTOUsCDwMGQfcfKrWz38Ss5ksXuHWTmYwJ66zUdqtrZrPq9deiKr2XJBcw1sH4R8/1q5at3cqhQ+UCF1IAB10E6CrzNbJkqCTqZE61Y+1D/A3U1gfmTNJf5FfsxxX4Bf3bcI1Xrqw5zz5k+9Pt7Lc/0+p/xV/7TXTitw4fWlV+nj5M/wD6WZcUvwVE2O39S/OprexxPibMOQ0/epftmkHT/iuDGAg/v/mqWGC3oifX9RNaXLb4RZtWlUQojhpv9afqPn9aVT+1jnTmxQH0a1OFuy2x9Kb3nPpVQYmePz3U04k+fmaAJdpYUXbTpIk7uhGq/XWh3ZO/nmw0B1MqGOUEfiWToCN/vVnvuWb0oTj8E5uC5bBV5BPAE854GkwQbxdrI8GCTkUkGRlQljB4gwPerWbn6UKwzXSc1whmjLxMDz51dW6QaaQNljQ+XP8ASmqfr9Kbbsu+o3e3Wr2G2QeJjykn1njUynGPLGot8FIXvTTl1141Jaslt0npFFGwVm1q5HD4tfkP2ptzb1pdEWfYD9TWXeb+iNl6EvqZVXAPyPv/AJrlWE2vfYSEWDu0J+dKp1Zft/I6h9zOpdkb6GbaXQGu7IxkrlO8bqftUylb8mZ3Ytzwb6vZvrcaC7HunUCiwY0R4Gyxn+pFI3QKiA+v25Vxjpu18vrSmSS99XC08ahy9DPWnieVAyXN9TTO+5Uy4PrSKaF+p/OgCTv+Xypgvn08vqa4QPrdzpr9Pb99KQEWOTOjL6jzqpsO9mDWiQDvWTA6qTw86uusf80Kx+DKtnT1A3g86TGWMWwIK6583L8PHX5etQ2sQFnjuA8h9GmWi9z8LAcTB3UVtYXTdAGm6DHUmgexSbGmkMY2mnvRFcMOXPcJpfZhH+P8UtxWgeca9IXn5e9Evsh5fIVKtufLn9frTphaBttnO7SPqKkFt9xmiAtdNKd3fTX5+1OhWVLdho38ecRUq2T6ct+tTMp9PSfnU9rCs25T6DT1otLkOSuBNdC8/wAxRbD7BYxJgct5q4uyUTVo83P6bqxl1EFstzRYpMAJaJIgTPKTNXbOx3bfAHn+gq9c2pZt6L4uiiBVUbYuuSLdsDyEmPXSaXcyS4VfIaIrl38FpNhoNWY9dyil9qw1vkT01P8Au/zUC7GvOQzvHmZ06CrdrYdpB4pbnOgmsJTj+6bfwaKL8Kvkq3NuHdbtAnhOpPoKd9lxN0anuxxE5RHkup9aufeNq2IWBwhQJqniNvN+ED1M/lTipP6Iflg9K+qX8E1vs8o1dix9vfUzXe+sWdAqyP7j891B72Pd97E/IVEF1j661ssMpfXL+DN5EvpQaPaDkNPMD5UqBvfg7vlXav8AT4/Ynuz9zHYO/lYGjOO1tzA186VKrRJR2N/6kcwaO5Tz4A0qVNAxATv1+VLTpqY3V2lTEOAj10pgPv8A5rtKgDoQ8actoaafXvyrlKkBxrQ5H/inNa6UqVMBdzvBGvSmtbH9PThSpUhiAA4dOXzp5WeJ9TNcpUCOxOkU5Y4jpSpUAOdPSfPgJppboN3tSpUwJrdvjoOWhq7h9mltSdOkfvSpVx580oLY6MWNPkurs9UGYxxJLSajubatruBOsbgBXKVZ4I963MrI9G0So+2rrEqsDyA/M1La2Rdcy7eHfBbMfSuUqM8+zSgkh449zeQQtbGtpvBbzqS7jbdobo6AUqVYYrzOptlzfbXpQPu9oifhEedDr2Nd5zMffT2FKlXpwwwh9KOOU5S5ZErcJ19aaz8NwpUq1IOI+oA/KmZxPM7uVcpUASd9SpUq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014" name="AutoShape 12" descr="data:image/jpeg;base64,/9j/4AAQSkZJRgABAQAAAQABAAD/2wCEAAkGBhMSERUUExQWFRUWGBgaFxUYFxcXGhgXHBgXGBQYGBgYHCYeGhkkGRQYHy8gJCcpLCwsFR4xNTAqNSYrLCkBCQoKDgwOGg8PGiwkHyUpLCwsKiksLCwpLCkpLCwsLCksLCksLCwsLCwsLCwsLCwpKSksLCwsLCwpLCwsLCksLP/AABEIALUBFgMBIgACEQEDEQH/xAAcAAACAgMBAQAAAAAAAAAAAAAEBQMGAAIHAQj/xABEEAACAAQEAwUGBAQFAwIHAAABAgADBBEFEiExBkFREyJhcYEHMpGhscEUQlLRI2Jy8IKSouHxFTNDFiQXU2NzssLS/8QAGwEAAgMBAQEAAAAAAAAAAAAAAgMBBAUABgf/xAAsEQACAgEDAgUEAgMBAAAAAAAAAQIDEQQhMRJBBRMiUWEycYGRFEIzQ6EV/9oADAMBAAIRAxEAPwDm+K4tNqHLzpjOfE6DyHKAs1tVGsby6a4Jg2kpAVBIB7xzHW4AF7QiMVFYSDk292IWjW8EYo4MxioyjkOggYiGZAJJM8qQRyhmuOC2qwmvGXicHD2XjUvmDEoxSWfzxXYyBaJyx+lWjMdR6x5V0qMvdIv4QgJhjgEjPUS1/mHygZelNjak5zUfdnZ+HKfs6ZB4CGYaI6aXlloPCJgsYecnsdjzNHheNskalI4jY1LRqTGxEU/iXiu15cpv6m+wgoxcnhA2Wxrj1Mb4txFKk6FszfpGp9ekU+v4xqGPdKoPDf4mEVmZrnXmefqYkSluf7+0W40RXJj2a6yf07IPTieozZu0N/LT1FoYvxnOtso8cp366mFIkqg2Ym1wdDy2tCydjk1T3TpzUjf0MH5MZdhP8y2H9i2UvFFQdCEY9LEQ4o8bDkKy5H6X0PkYotFjoLXK5SP0+6fMfGDJ2KoZmaWTc31PI7j52hc6E+xZp8Rsi8t5Or4AwLWPUHWLqDHz/QVbTWzFwrA7Mef9+kdP4Q4jJXIxZ7bnTunoDfvJbUcxYxj66mSin7AaqxXT64lzvGCNJbXFxsY3tGSimZaPDHsYY445j7TMektPkSg92lTCZgse7cLbW2sc9r8Zdqmf2cxwmd3QB2AKltwL6GDeO5t8TqT/AD//AKiK3Tt/F/wt9I9poa1CiKXtn9lSx5kOfx7nd2P+Jv3iaTis1fdmzF8nYfeF0hu6IkzRcwLH9PxvXJ7tVN9Wv9bwbK9p2IDefm/qRT9oqceEx2Diy1/tMrHIAMtSN7Jv46mMim1pIsfSMiVFEDedTiXh8vTvTpjE9cqCw+ZiKiQCkmtb8wUeo1+UXxcGSqmU9MtHcJKTM/aOqSy4zEE8z84vGG+zWnkplCDfNdiWs1twGFoBBnzbXYc9wcrG4voDAZlMPeBHmIu/H+JS/wAW8t/xA7MshBdOR/KAALRVqhZLe47/ANL2H+0GAE4BgcieCZk7s7G1jbc+6deUNW4ew8qWFQdL924vZdG+J2iryahBo6FvgPgYlnpLADKpKnnmNweh0iCR9iGA0SSrpPzPppcbE3vp/LpBD1WHqqrZGHe2DEgECxY9bxU+2TlL+JMeGr6Ig9L/AFiMHZH9RQUk9j2LCWcoNtbE7W1g/hfhtpc8TCQV2Gut9LmKcZ4O4HmND8ou3AU1je7FlB0B5aRX1Lca2aPhsevUROn3uB4CJkWBJTwSsyMlM9JKOCdZN4ybJsLxLIniK97QsWCU2UNYubb8hr9bfCHRSexTsscN2VLi/iks5WS9kAsSCRmPM36ftFLM4sef1+EeOxY7n43hrSyZaIGJUvzXf58ovqCrRiztldLLAjUhRlA15/2Y3Rm0GYAHnqSPIXEezO8e6t78hqfKJ/8AodSP/Ewv1t947K7kdLfBBN7S1hqdw19SPLaA6uexWz6kaa7wfOw6aosy5Tvyt6fvAtbJb3u8bi1jqQYNNC3FkdFLDQyp8JBN+Q6faFtHImCxCmx+cXfA6ZSFOXNfcfYXhdk8cDa62+wlrqDMbpZbD3iR4k7H+9Ia8P4oZBBzZv8AMARta+3O0KeI5YlzrICLX7p68xbrb/aDpCBpB03GoB8tfTrCppTjh9wsYZ3DA6tZshGXYj58xDCKB7KMcM2VMkt7yEN5g6H5j5xfo8pdX5U3D2IfJ7GpjIgrpbNLcIbOVOU9Gtp84St2QcQ454fmLiMzQETWzpqNiba9NYqc+maTOmI3vJdTz1PjFtm0M+TUItRLKPe/vZrjN7wa5uDCDGrGrqD1mfaPpVOljDQwszl8ZXGxRteLXEgltYCNw0QMIwHSEAhIMZA+fURMG1iDsmk0XjyNrRkdk46VU+0SWtZLQJMRJM0CyuoViDlLPpdvK/KOyBrgW5xwzD6GhqmEyVTlgZlpweY+ZM1zmFtGBtC2r4lmagU83ItwLzZ9go2522gE+wTN/bThciVWs38TPNs5sVy66HxBuI5xllHQCZf0iyYnikuapAphmOxzzGPzMKqKRZ8xlEBQTe55AwSBE7LBtBOlg5WViG0OthfkdogZwxAC2uepO8asuViOhiTiabZTbs9R1JjJs8qbZUB8r/WJp1fnmXyrYkakctInqcSLO2QhFHPKLnlAkixqi/vKp+X0i58DsBLuP1/tFWerBXvFX1PKxGkWTg2cpRlAtre37RW1azUzU8KklqF9jpMl9BE4mQpoZ1xbmIKaptvGOmercMhv4iwjnXHuIZ5uUMDa21jYW0F/UxcKquQo1yRodY5VikzO5sSRfc/3vFrSx6pZ9jJ8Tl5dfTjdk9GuoXkd9NT6/tFhHDisBlXpcsSB8tTCvh2QGddLnU+XSL0o+0WrZtPYyKIJrc3wLBElDYFutrAeQ5fWLPIpUK2IFoVUBFix9BDage9yfha0UW8s0opJEDYBJbVkvblyvEkvh6UQLot/KDFO52G8TS3vEpkNCao4aRDmloD1S2jeXRoCq8AR5ReUcrWuPMeH2i3AiEddM7MTrc7FR/Mwtp5mIaxuRGTexzzilO0/DzwNWC363BPzG3rC3F1KG8vRDr5E7/OLZjdEZaItgSmu25yi/wA9YqFVXBgVYaNqCOR5jy12i1U8xKl+FIdezjFHWulgW76sjfNgfl8o7GawqwU2YkX00P8AxHzxhNeZU9HRrMrArfbTkfCOgP7QgLmyq7WBJJNgPyjT+7xma3SWWWKUF2EpxxudLl1mpBFreNxE/aiKDhPHqOTmUG/6T9jDfGeNqWnk9qxY3NggHev430A8Yy56TUReOkjMHwc+4u4pWoryVQ2ldzcd4q5uR0ipYmjdrNfk5zjw1sQfjGi4kpmu/wCpmbx1JMS4lPVlupv3Wj3VNkoaeNHZFGaTk5A5FxEYjanfSPXESLNG2v0MSXiNx3THt9BHEkoOsZGhaMjjh/gNQ8mjq5qsVJ7JFYaHNmJNvG31ifA8ZntKqnmTXcLJYAMxIuxyjSPOLKcyJUqSotJUnvZlLTJlu8xAJsLaAGAaWplJQTR2yCZOdAF1uFU63FutoWEJJU6xe35UY/YfWAKJyFmEn8lhr1IEFospVmAzbl7C4Q9bneBOxlbBnPkoH3ggSOglXcE7L3j5D/eNqCm7acAdibnwG5gypEmWvZgOWOrm6+iwRRmVL0yNmKlm72ygaDbnHEieXIzzco2LG3lr+0ail3ubDkbiDcPnSwxbIe6pOrHpaB+2l79n/qMcdsRUslQpduR0HUwTS1joRMU2IawHL4dIjnzc9rLZR+UGC5NMuRpoB02BtqYF78hRbi1JF3wTiGU9gzBG6HS/leLOguNNY4sTm7wZSxvcH5WvtDChxyokMAkxgANibrf1ihZolzFm/R4xiKjYvyjq0+VcG6jYxyrEWUPlWLRRcdTsoEyWrEg6i4+UVxKNnDTcvdzWHjfp1tEUQdcn1EeIXRvjHoLdwlQqsrNbU8/CHgS5gXD6fs5Ava9oTYjis5DYHMOii/xtHS9TK8fTEu2HSQbC4H97Q7lylAtcWjjVTiVUhzMJoXkLEeEWDAeKJjBUDG5I1O4H3gJ0tLI2F/VsdIMvTT9wfDWJUW22nhAc/EAkxUYgXQML7HUg/UQTLnXFxt5wnA7sTkQD+BAYu2pvp0HS3j4wWk0MPKNKhhoCI54IRTePLrJYgnMBceBveOVTahmzZTvrbl/d46dx3Pyoyg6Mp33NiP79Y5XKmEN/LcX9drxc0y9Jn6raQ2wukBUlmAIOl/384knor2073UNa589oZYUQzKgF9swHIX1OunMc4eY77N5mQzpDdou+W1nA622b6xD1EK7Epvdimsw2KBKxTK3dY6cuY8jzi6YHjSVKGVNsSRbXYjxhdwnOow7ya2UpR/8AyWIKkXttsLnfe8VOnrTKmkoTZWNvIHT5RbTVkmksY/T+xVeyzkZ8VcMmlOdM3Zk6c8p/SfsYSU9XfTblHV6KbLraYhtQy2YeHI+YMc6r+FxJmMkxyLbNl0P6TfygoNPZkP4NKd/lBLHSFUiYQbHcc+o6iJ6mvCgW1MNACgd41Q90QoesY8/hG9PiBGhF/rE4IGx2jIhk1akRkDkNQk1lIMqz/BTxZjf0hTPHcU9S32hviktVCBb5bXW+5B2MDSqdDLQv2hPe7qLfnzJ22gVwcu4slyyTYAk9BB4QSBc2M3kN8nif5oKlSprAiRJKDm5vf/MdvSIWpjL2UzH6kd0H194xIJDKlBB2kzVjqqncn9TeERyZpImudSRa/mY8egnOSWtc7ksP3g1cLZZBuUBZx+cbAfuYg4XSJf8ADmN/SPjrAZEMvwdhbtZYHTNz+ERtRJzmp6Bj9ok4HlPa3jDetIWnsOsJXl3NrjTnDPE1tISIJyJyI3lzSNjEd42vBHB9FiRUi+w6Re/wZMiVYWUSww5a+8Y5qsdg4fnLNpZRtfui/mBlP0+cVNQsJMv6SWcp+wcq3VBysL+MOqHD0YXAA6iwsfMdfGEuYAAdIfYM+m8UmaFb7AOLUaiXMV5akEH3b78jbkYqvD+F/wAZdwFPOLxjUwLLOwvoTCzCacB+7sNTHdTxgb0LJNxvgzVEpezOWYuxvbu/mB8Db5RQaGor6O4KuUHQ5rD9rR12dK7o8IEqqINY5bG8TGeNsAOtS7lewTG5k73SoPNX5adNxFjbMbX35xu2FqACygnkdiD5xpcgQqx42ChEq3GqC0snYFgfUfuBFIwrg9qkGbmSXKLMbtbVRpoPMmLtj6fiJySRe17tYHQDvE/AWieqly5NK0wrZUHdRgNDrlty3N4bXY4RUVyKlVGc3KXCK1wDw6Gr5sh3P8IFrLpmF+R6WMdcp0y924BuRobdNAPCOFcPcSTKWqmTlsWdGUFj7tyLEjna20D1uIu4ebnZnZwS+Y30v8L3ivqNFPUWZbwsL9lBWKKeC6e0LgvKGqZINgx7QdNdx4XjmFZSm4Kj3jqPGOy+zriz8XIemnnM4RipOpdLd4HqR16eUcumoLm21zbwINouaCdkHKqzmPf4K1uJepBnAuL9lPyMe6315xY/aDheaT2q6mXv4o37G3xjnilpb35qQQfKOv4XOWppVvqGXKfIj+/hGhZs1JCovscbmg2HhqPuPKPJkvOtxuNfTnB9dSGVNaW26sR/v8IBoyVax6/8w9rbqA+DSRTiDJQGpuBblzjWcmUkQJ23ejX9EIJ4KuJSeB1R0qsSSuvQaadTaMiTCa+ZKc5ZYmd22vLmftGRkSp6nnJpLU+WulLODbiGnaW4ViL5VOnLMLgfCFU3E3QKst2UWubEjUk/a0OuM5waqmW2BCjyUAfaFFHgEye6BLEzGVV8ybCErgSAvXTW0Luf8RieVRj88yx6amOjVPsNnS1J/ES8wF8tjt/YiFPZlSiR28yt/h82CjLfYi/npEMODjF5kslEq8MKKGBDKeYjK2wlSlHRmPmT+wg+yrLnKrZkDEK3UcjFzo/ZzS9jTljMdp2W8xGGVbgnLAQk9+otauqEVGVawpLODmAU7CCq6h7IhS13/MANB0F+cdOmezClloruXOXMZne5a5AOh2gmo4WpQswlO0mS5IIEwki2Ukm/MwbmU8HG23hhi7dxBBMuj/8AaPNKKbzlUPc5l0uQB0hhw9gkurE3OTmTLl12H5j8InJBUcp6RrHTMHwiRkmoCRLYiWpOpuTyhPI4H7RmQPZJbMM9rk3NlEd1HYKjImD823hFo4RxYickpGOV2uRy0BP2gYcIOwYKVGQsGY6XN+6BB3CeBgTEmM1ipOlxroeXl0gLEnFjqpNSSRfJg5+UMkrRKQE3JOw6wtzbecTTZTObnpYf0iM1rsasX07gs6tEx7zSbcgL2Hh/vD/h6l17vu6axXxhpme6RfpcQ1o6KfII2IOwv/Yg3FDFNvksNcSQQm9jY+PL5wJgeNdqveFnU2dTuGG8H0Es7t9b2hbi9OJcxZ6aZiEcdRsreYOnrC2mvUFGcX6WNaqoB3hVVzbCPaqaSwtygeah3MIm87sKK7IjwOgIeZMIux0H9+QgTiOlSeZVMx7tyzW0vpZfnEg4wpJEo3mKXXNdFN2JHKw8o51Nx+ZOnvOc2zHRR+VdgB5W+sPUJNN8FeyxRXSKsTppcmY4tsxUA87bHeIqeaHvYZSRqORH7wJiM7NM02Bgr/pDJKlTA3emZmVLbqpIJvfe6tp4RoxWEsmPKWWF8O17yJwdNHQ3HzBB8LGIKe93B3LFreusRSJ12DDn/wAxNONpt+TAW89jDOlZ6u4GexDiEqxv1i5ezXEMyPKPLb6j7xWKtRkva+WJOB8QyVY6Ncff94NrqgyOGG+0qhKVCTRtNXX+pdD8rRTy2t46p7SKEPR5xvKcN/hOh+ojkzTI6t5iTLkaVnuq3UW9RC6bDANenJG6kH47wAAzHbf4Rfqm5V9LENYeR5LxGyK0x2GYd1U0Nv1NHkI720O4jIqOUU8YNSCk4pppDTE5uZiephnwtxNLp6iQ8xSVlurNbcgdPWFFedTAFoXjYonXuKvbLKmq/wCFkuHZcpmPYWGtrAX6mKbM4omTqFKJZQCqQS9zrY31Gw1iryp5U3ETzMQci17DoNPpANNcD6/K5m39kEVk8Iqy11tqx5Ew8ne0meeyCS5UtZbBsqg2YgWF4qRgumwedMF0lsR12HxMHXS3tFZI1Go8yWXsuEvgd1vtEqpiOhKgOwY2HS2g8NIhq+PayarK02yv7wAA0tYiAjwxU/8Ayz8V/eNl4VqD+QDzZYb/ABbHxF/oq+bBdxXKqmK5Mxy5rheV+vnBFFjEySXCGwcZW05eEMpHBFTpog/xf7QdK9n7/wDkmqPBRf5mHw0F8v6sVLVVL+wvpuL3llFVVyIxIvfci1z5QZQ8a9mJiZMwZrqwYqQbW+F4Gxfhpaci5LK2zHTXmLCI6WTlls4Wy6aW3PIk9Ib/AOZZwyVqIvdDFceZJToBqWBD33071+usRcPTr1KX1uGH+kwmqKq5gzhyo/8AdIBsAx/0mDurrooklzgZT1Ttj9zoVNUd0eBtD2lnqRYjlaKkZ1jfkfrDrC5+Yi+3KPKtZWT0C2eCCbwtKabmQvLP8p0v5GG9OlbLGXtZbqNs6MTblteN5uGPmzIbfeD6Jpy6Ml/ECJTytywprG6AZdfX58plynQ81LIR42YfKG4ll0yty19QQftBco23FoHmzbEwucsgPGdiMKNfOE3EuJiRIdzvbTxY6KB6wyepCJcxzbi7F/xFXLpwdFN3H835V+G/nDNJpZai1QQrUXqitzYgoZwAYsMxNydfh8zA9JPzdqdunxvEs6SVmTEAuVYqAPlaAaHupNzKbjSx5ctY0LqXCUo4+DJ81SSZHTSgdSbZmAv0BOp+EWfiR+zehlDQpSr/AJnaa9/9QitOhAlL6npr/wARYeOCRigU6ZFkJ5AS0B+d46G+WLlsxfXp/EDgW7RVmEAAAMdJgAHLNc+Rj2tUZAx/KfrGNZ0vfRZjKP6SLD5oPjEs6xkTLa6A6+G8GgWbUozyyOq/OE2GTOznoejC/wAbH6w24dmXNoU4lIyVDWvYGDhzghnYMTp+2pJq/rlN8QLj5iOGER3fh6fnp5Z6i3x/5jiuJUuSbMT9LsPgxELqeMoKT4J8JXNJnL/IT8NYV07NfQwbh9S0vNa2qka9CLGAJEzK1+kWa59LAe6G0qkY6kA+MZDvDKqVMXcAjcHlHsaq8trOxTc5oQ1epheTDVELTUA3zD94BmUkxSbo2/6TGI5Jcl5EYMSS0LEKoJJ2AjX8MxIAVrnYW1vFswzCewTMdXO7dPAfvFrTad3y24E3WqtfJLg/DAQB5lmbpyH7mHyLE0lP/bp5AxHyMeu0+mhVHEUYNt0rHlk0tLxIJIjanS6AxjzAIeIyz1mIjR5Z3PwiSmkltTzjeZTNZjysfOIckiVnJz/F3adUMCbhTYDlYQxo8PacBIF7zCFAHnofS0QScCYt7xPgPuevlDbDqCdTzFmypuRl2zANysdPIxWUJNSaRf8AMjHCyb1vs8lT6mYkupVnWWlyMoDzxpMA67C/O5MVfDaBqefldSrajXpDGfSz1PuiYLk3U6k7+BjWoxxif46t4kr3h45v3jC1mhslDHc1NNqYxl1coalCVJFj4Hpz+oiegxDszY8jp+0R8PhnJmyvyhO9fIQCTYqeRu2vlAuJA9rMQDVWOl8/+oR5u2pV7P8AJs12uyTZ0LB8UVh1vFio8RW2scSk1E+WdA48bMPnsYcYbj1QdAxP+T7kQnpXZlltvZo6bW1q730hHUYoGOkLaennvrMIUdWdbD0EHTpKSZDzyQ6oDrspIIFhuT3iBfa5gFU5vC3JlNQWZbAmI4kstDNmmyrsOp5W8YpGG4JNqqqdUACV+fJu1vsbC8HYzjDOQWTvg91fyqepHhFm4KkhRrqzasTuSd49XoPDHQvOm912R5vxHxFTXRDj3FcmnloSSneO72uSepMA45hMuept3Wt7w+QYcxFjnSezZktqpI9L6fK0BT2tvkHnaPRuuu6OJLZnn42ShLKZTP8ApZWYua2W8vXU90HvcvH5Qw4gy1NU07Lr2jld9UzEy7+kMp9fIN1YqfIN9oCNJTMe7NZddRrtzANoxLfCFH/G9jUhrpP6kVxqRgZlgcpBt6EMCPh84IoDoR1BB9QRBlXRMrHKcyi+U8yBsD42gVKlgblSD4iKE9E4vHD+S0r/AH/4C8MH+MFP96RJxZRlKpjpYhT46xvQ04WYGU/mBIPLe9j67Qy9ooKTJDC1pspf2+0VHVKuXq2LCmprYlpMfmpSKiHLbnz6faKdUnvsTrrc+PMx0Lg7DZU+mdZi3sx1GhHrFV4rwOXJqmRH5KRe4Oo6iFbdTiiXHKElZVAm4UKLEWELwOcHz8PYj7xJLRVQse8cwAXr1gs9PJyQDLUW1MZBM/Ap4AYynAbbS8ZDutHD/hSmMytl2/Lmc+Sj/eOsSkBUXA2HIRRfZFS56yeTrlp2+LMo+gMXPGajsJQ6sLL9zHmtbXPU6qNFfOy/ZdqlGutzkJsdqVLdmgHd3NufQGFcyVcOnPLmHpEstNTfzB6xpNfLMltyJsfWPpeh0UNJRGuPbv8APueVvvldY5MOpmvTJ/SIimtZGJ/SYzCz/CKdAw+BIiSThrzlVVHvsifE6/IRouShFtlNLMsfIZRaSFPhBOFcNzZxzMMq8r9IvNNwsgygjurbTqekG1WVBbkOQ29esY8/Ef61rcuR0jx1T2RVRgoQaa+J2+HOE2J5F9438P8AaGuPcQotwW1/SupimVuKMx5IP5jr/lGsW9NXOfqmV7Hv0xJXdjtZRA010G7EwO2u+dvTKPi0eZV/Sn+Ji30jUWwCj3PJuKqBYQMcQlm+a+sGdsg/R6J+8YK5ehP+FRHMZF4GfCVMrSZ4VVsbhVYgZu65Atvbu8trxXcWeZKqGOQS2ADZb3Hib35nWG+DTMvaEgkk903tYEd4DxsxHqekL6gS1mIsySyZrAmZqbM2UMOosCbeEeEhKl3S83h5PRZsjFOHJrS4zVhmLlm7RFEtSwIIOpYDy0ueRg2iwafe6yiG/qln5ERLxFh5Z5ZVshVMqrYtcqe8wy68hccrbwpkV9YJwlidNv8A/aAUDWxLKTppFWGl0816s/gtS12oh9OMfJZZWB1BbMUcnxEth5bjSDK+vqpUsiYv8M2zfwFtYNm3uQNbm9tzeK7VY5X0wV5k2aFbXMZZZR5nTr9YaUWOVM1MjzJZzrp/DaW5BBt3SNQd/Lzh6oqWMTawJlq7Zcwi/wAHOMTrnaodnYEljYqbra+mU9BtFw4V4pyizGxHM8x1io8QYLMkMUYbG6sNjcX09PpAFJPPLTUfHlFum6ems33T5+SndTG6GHs0dbxSt/E96S38S1jobG3jyMVeup5ouWRz1Y+6D6feBZWPTVUKFILaA8vOOg8Iqqp3+8W96+t+oMeiV2K+qvdGS4eW8TKLS4ZmN2OnQaR5V16p3ZYAA584t2PcPAsRS63/APHzU8/8PzhePZhOyhy1/CxFj5QX8mvCw8N+4ahLdy4KjNnMdtTDCmfsVGYBnIuWY6KDsAOtoZzeHWlsqEd4nXyjR8BmM7TWtoe4u/he3PTaIlbVXvOSyNhXO1eiOwvrpTn+MAByIICBh4DeFnENUzypNzcS3yi+uVW1A+MOqyjZ0DdD3s2rE/aBlp84K2up68/7+0VNUqtRB4a+42lTqklgm4V4hFOj3UkFjqDtCXHMSFTVNMZSqGwzb2AH1iw4Tw+pVlNzc6GLzhvB8oSgpUbR4q6+Ncnjdm/VppTWXsjhpHcYg6C2l97m0Q0c8B1JFwDcr1tyi/8AGHAuWaCnu7W/aB29lxKZw5HXS+kHDUQks5Fy0802ipYhxHOmNcsQOSqSABGQ1WlopH5u1bYhgQB1IHpGRaVnwIw/cufsRkd+qmE6Wlp8czH/APGPccrzPm791e6nlff1OsL+Bp3YYdPmgEmdN7K97BbJmB8/eHrA5nNfT4Ra8H0cfPs1U/svwlkqa21uMao/cKkTNMh0ZNvEdYmmU5nIVAOYQTQYQ86zWsV5+HMGLZguFrLHeG8aur8ZppXTHdi9N4VZY+qeyKxg0oKQZgsTfMD1I1+evrFr4cmopQ5dEYttzykL9TCfiJAKgADS0OjK7CSpA1Iv6/2Y83qvGL7ljg26fC6K3l7jv/1vIswuc40K2N/+IpnEHFUyYSqGw6KbfFvsIS4hVMHZubbmE0irZpglD3iSR5bw3SeIeWvpzIRf4fGcsuWEXLhbDKaaD+IY5y1lVWy3HifeJvEdFQUP/UJquyy6eULAM5BmOND3veIvf4CK3LrcrkNoR6RFWzFvcHfeNLQ6+eotcJyaysLHCK2q0UKa1OvGx13DOH8MnqTKlSpgBsSMza72uTvaNa7DsJktkmpTo1r5W0NuRibgig7GilA6FhnbzbUfBbRyrifFTUVU2ZfQsQv9K6L8hf1h+nqnfdKKnLC75Ktk41wT6VljjjV6PtZaUaSyMt2MvXMxNlXz0+cWnAPZ5J7AGpUma2pAYjL0XunU9YH9nnBwlqKmcvfbWWp/KOTH+Y8ug84a40lY1XLKpanl5jcMveJRhmIvewvoPOCv1Dx5Fcto5y2+QIVf7JR57HL6qk7wu2UGbLIRddGViPUAW82MKOJnGcENNYBsv8T8veJXLf8ALvFinL2eRiTmDDsiPzOjWH1hNxLU55OVpvaOpQhLW7Lm2v5gdo8/Lk0lwxJxZUTVqVOZlKqCpBIKksxa1uea/wAI7Bh/Bc1pUt5ZRldVYHNvcA3JtqYpnFnDoqAGQgPkluDy70pCQf5Sdb8j4EwPwl7TarCwKeolGZKHuqTlZR/9N9Qy+G3jFqi+VLzEq6jTwvXTPP4Ot02NyqeWKeeCWQWYABlPMb76GOPe0+oWVUSzSO6SnBcS/dyTA2pXnY6HfS1ttjce9qcmdMaYkiZcgd1mUDa24uflFXp8PqMSndo/dl6BpljkRR+VP1Nvpe9zr1ht3kuCcX6nz7CqPPU3GSXQuPcuOOYoZ+G06GSjvOQPntqpDWcA9Dpbzijf+jp19O6b847bguDyj+HJ0lygbLv+WXkHyJMPqxaasRgvZORdSwIJRrdRqDflFmi6mNcYyhn3+A5xsbbTSPn2nqWkMUng3HMfWHVPjJI7kyw62+8BV+F3crNcsykqRpoQbH6QVh1BJBAta/p849HCnCxF7GXbJPd8l14Oq5UoZmHaOd2Dr9GtaLwOJZZX/tufVP8A+op2AcModVd18BlI9Li/zi5UnDkoGzXbS+th9BGHrPKUt8jNNK+S9OMfJRuIsSDTs2XKANBcH6QTg3fvcbCBPaTVyJMxJMpRnvdyOQt3V89z8I0XGVl0bNfvEWEed1tU+pS3w+D1OgsiqunbK5KfxPjiyp02Wvul7j4D7xvgbdq2mwis48AzXBudST4xavZ3I7mY82PwGkDfKUKsZBoanY3guWF4eFsYsyNkS5gDDqa9olrJmZso2W3xjGNN+wuxOl7Wag5XuYd9iAtraQNSpdr9InqZltI5PYJlQqcDRpjHKu/6R+0ZFnl0kZBqT9ylLQ1SecHKsPwwrKCqSVHXmeZtFjwfhYkZzsYEopmoTkIvmF1KmSB0jSu11liaTwuyIp0kK+2X3NMNkLLFrRDjdYFAUbnn4CDKghQSdoQyprTJ4OhAvodrRnZzuy7stkL6mTexJ1iepxV3CBtluI2xBv4jLbL4QDXVK9mEUHS9yeZhnIshxGnBFxCGmcS6qVMOgDWPkRb7wbSYgWDId1MLKySW9SPqIsUvEkJuSlFjLjyZJOR5VsxsDbkACT87RXaKpOZcwJW4zWGuW+tvG14smKcMqKdimr76nkBePcLpll9opGot9BHoqL66d8er3MGanYunOxfKj2hSHksklJ12QqhKBQLjKCdbgCKHIphJnKWUOq2azEgN0BsL2vBuDT71EuWfdZwD5X1i+HApcyV2nZhrA5Tny6C5GmWFfyZQyqds8k+UnvPcBxHinEllkrR5O7mEwd4Ku97HTbrFcPtEqpi9nMtlmXUlBZxy2HImOmvUOR/2rjIPzLtligYpwaos0uWVsykFpi5AL3IJtcdBFXqfA35ElSJs15ClGVZZUXI6uCTblAvEsh+yZGaTZe9lFu01vz5rYjSGVVNmU86Wk6SAS62ZXuLXG1vGPMSw1XzCWizdXzTdmlsNWUDmNfnCJ42wMiFYFO7SlVzqcstf8i5PoogWscKjl0zIoZipAN7AnZgRfSCuFE7OiVGDiY1yVYWAGY2tzuRY3jK2m7RHUaEqwvYEC4sCRz3hgIuw+nkTJaTkpJKhrEEy5RI8bZbcoZrMZiM23IbADwGwEQYfRqktUKgzAACcoGvVQBe8Eh9gQdBbpa5vHHDvE8Wl0spVOezv2albEhslwdSOQ+MIeHZsmhMz/vWmW0dEGqkg/m13ttDDimQJtJmW10dJlidQAAreel4pvE2MZ3t+kW+ZN4dC6cIOK4YDgm8knGK/iajtZSAAoA2YhCWBbXS99LawDQYa6kHOBble94XiouBYxPKBv73zi5DxS+uKjHAuWmqlyjomA48kkC+0PpHETVTukm4yKAT/AFX2+EcxpJmYDW2sXP2c4rLSfUZjbuSh6jNeKlupnbLMgq6YVrETao4JLEswuSdz1ivY3w1Mly54sSFKlfIr3vnHW2xuSR7whTi+OU5V1LC+U/SAds5Lpe4xRUd0fM01jcx0vhKjZZMvwXXzOv3jn+Id+eMo0JX7XjrXDVskZ+tlhJF/Rx3chxLxQSpRY6HkImou8t+Z1MV/imUTOlouyy8x8yTb6GDsFryDY/3pGZwaexYwyy0uecA04Lvc8zCfEMcz1Cp+VfmYsNM4IBESkCE9kEuCeZEZCTFKh3muATlBGo621jIHqQUYvG7KFhkwmab+Hyi4YXOJ0jIyGTAjyGYvVHswvU7xpMliWjMu9jr6RkZELgnuyqT6prhr3MZUv3bxkZFlC+xX6GefxJ8QY3xKdY6RkZBr6xUvpBV4imAMNLFbfX94Pq60h28bfQRkZGtZyjHiQU+JshBFrg6RYqfjyrEhpSsirKWw7gJItY3JN7nrGRkRhZIyMv8A4oMtNYSNRLtftNL23tkv84r2Oe0CqeUEYy8jhbgLlYWKto1/tGRkRNExNMZxlpgSZsSBoTe24NtPWJuG0WZOml8xaXMupDW1ObcW10WMjIrPgauSx4zUHOP6EHyhRi1MJsh1OndJBHJl7ykeqxkZDVwCyGprGm0tOb5WqWly2YbqCGLlfEhLeGYw3CBQABYCwHlsBGRkcQHKbymU7MrD0yn9o5XjE0tNfkLx5GQcQWQSj4mCUmxkZFiUI44AT3CqepO0FLXtKN1Orb+l7RkZC+lHNhcvH5vWBqitZmJJN9B8rRkZF2iKxJ/AiTeUvk8FGg5a9YcYLWsq6cjGRkeXtblnPuelilFLHsFriDTKmYTyVQPK1/uYY0s60pmtqAbRkZFZjgZaVSiHn184fdr2SDLzv9I8jIhkxG+HUwKXO51MZGRkEkhcm8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039" y="2067748"/>
            <a:ext cx="9290817" cy="635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Immagine di un bambino che gio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1413" y="2068513"/>
            <a:ext cx="23749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/>
          </p:cNvSpPr>
          <p:nvPr/>
        </p:nvSpPr>
        <p:spPr bwMode="auto">
          <a:xfrm>
            <a:off x="309563" y="412750"/>
            <a:ext cx="7870825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 dirty="0" err="1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HANDImatica</a:t>
            </a:r>
            <a:r>
              <a:rPr lang="en-US" sz="4800" dirty="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 2012</a:t>
            </a:r>
            <a:r>
              <a:rPr lang="en-US" sz="4400" dirty="0">
                <a:solidFill>
                  <a:srgbClr val="002E8A"/>
                </a:solidFill>
                <a:ea typeface="Gill Sans"/>
                <a:cs typeface="Gill Sans"/>
              </a:rPr>
              <a:t>: </a:t>
            </a:r>
            <a:r>
              <a:rPr lang="en-US" sz="3600" dirty="0">
                <a:solidFill>
                  <a:srgbClr val="002E8A"/>
                </a:solidFill>
                <a:ea typeface="Gill Sans"/>
                <a:cs typeface="Gill Sans"/>
              </a:rPr>
              <a:t>Il </a:t>
            </a:r>
            <a:r>
              <a:rPr lang="en-US" sz="3600" dirty="0" err="1">
                <a:solidFill>
                  <a:srgbClr val="002E8A"/>
                </a:solidFill>
                <a:ea typeface="Gill Sans"/>
                <a:cs typeface="Gill Sans"/>
              </a:rPr>
              <a:t>tema</a:t>
            </a:r>
            <a:r>
              <a:rPr lang="en-US" sz="3600" dirty="0">
                <a:solidFill>
                  <a:srgbClr val="002E8A"/>
                </a:solidFill>
                <a:ea typeface="Gill Sans"/>
                <a:cs typeface="Gill Sans"/>
              </a:rPr>
              <a:t> </a:t>
            </a:r>
            <a:r>
              <a:rPr lang="en-US" sz="3600" dirty="0" err="1">
                <a:solidFill>
                  <a:srgbClr val="002E8A"/>
                </a:solidFill>
                <a:ea typeface="Gill Sans"/>
                <a:cs typeface="Gill Sans"/>
              </a:rPr>
              <a:t>conduttore</a:t>
            </a:r>
            <a:endParaRPr lang="en-US" sz="4000" dirty="0">
              <a:solidFill>
                <a:srgbClr val="002E8A"/>
              </a:solidFill>
              <a:ea typeface="Gill Sans"/>
              <a:cs typeface="Gill Sans"/>
            </a:endParaRPr>
          </a:p>
        </p:txBody>
      </p:sp>
      <p:sp>
        <p:nvSpPr>
          <p:cNvPr id="16387" name="Rectangle 2" descr=" "/>
          <p:cNvSpPr>
            <a:spLocks/>
          </p:cNvSpPr>
          <p:nvPr/>
        </p:nvSpPr>
        <p:spPr bwMode="auto">
          <a:xfrm>
            <a:off x="8518525" y="942975"/>
            <a:ext cx="3960813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173163" y="1563688"/>
            <a:ext cx="9505950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30350">
              <a:defRPr/>
            </a:pPr>
            <a:r>
              <a:rPr lang="it-IT" sz="28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“</a:t>
            </a:r>
            <a:r>
              <a:rPr lang="it-IT" sz="2800" b="1" i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Il nuovo non si inventa: si scopre”</a:t>
            </a:r>
            <a:endParaRPr lang="it-IT" sz="28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530350"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da “Il Fanciullino” di Giovanni Pascoli </a:t>
            </a:r>
          </a:p>
          <a:p>
            <a:pPr marL="1530350">
              <a:defRPr/>
            </a:pPr>
            <a:endParaRPr lang="it-IT" sz="2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144713">
              <a:tabLst>
                <a:tab pos="2235200" algn="l"/>
              </a:tabLst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Il fanciullo che è dentro di noi “guarda tutte le cose con meraviglia”, “scopre in esse le relazioni più ingegnose” e  in questo modo crea del nuovo.</a:t>
            </a:r>
          </a:p>
          <a:p>
            <a:pPr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 </a:t>
            </a:r>
          </a:p>
        </p:txBody>
      </p:sp>
      <p:pic>
        <p:nvPicPr>
          <p:cNvPr id="16389" name="Picture 15" descr="logo as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4" descr="data:image/jpeg;base64,/9j/4AAQSkZJRgABAQAAAQABAAD/2wCEAAkGBhQSERUUExQWFRUWGRgYGRgXGRgcHBgYGhwcGBgcHBgYHCYfGxkkHBwXHy8gIycpLCwsGB4xNTAqNSYrLCkBCQoKDgwOFA8PFywcHBwsKSwpKSkpLCkpKSkpKTUpKSksLCksLCwpLCkpLCwsKSkpLCwpLCwpKSkpKSkpKSkuLP/AABEIAKAAyAMBIgACEQEDEQH/xAAbAAABBQEBAAAAAAAAAAAAAAADAQIEBQYAB//EADsQAAEDAgMFBgQGAQQCAwAAAAEAAhEDIQQxQQUSUWFxBhMigZHwMqGxwQdCUtHh8SMUU2KScrIWFzP/xAAZAQADAQEBAAAAAAAAAAAAAAAAAQIDBAX/xAAfEQEBAAIBBQEBAAAAAAAAAAAAAQIRIQMSMUFRYSL/2gAMAwEAAhEDEQA/APSCE+JTS5O3l5m3RokXTgk3+CUOiEw5PATZ9E5uqARqfN0Oc08G3VAK9NhOPFZbtj2idgnMq7m+zu3htyG97vNME6HcBI6KpNleFlt7tJSwvhcZfAO6NBoXGDHTNZMfiTX7wxhw6nGRluue9B00Xn+0u1bqtepVaIL3k+K8NBt5k6pcV2prQ1rXkOzJ4HkDYcV0TpaZXOPTD+KlIRv4asCf0lpbPUgKz/8AsPBbu9vvE2ILDI+x8l5Zgu0ld3xOLjlLxI/gniFeYRtPFHupDK8kj9DyPy2+EpXCQ5k9Qo7SoupiqK1PcIBDi9oz0Mmx5I1NwIBBBBEggiDrY5FeK9n9lPOMdRf/AI/jMESIbcxHKYOVlq//AJI7BV206c1abod3VrNmJb+l2vC6m9P4cyegbvH+khMH1TKOKbUpioy7XXB4cQRx0SystKc428kJwRKjkIm/v5oM8fb0KI02z5ITGhFn5IIQP9+80YG2n8qNP0/v7I4I4JGIkSsEhcppoEJYsuIS7qFGxHmU5oyS7qUBMnJwBTG+wiRwTIkJWn39UhH04pW8UB1aq1jS95hrQS48GgSvBO2naCrjaxcd4UwSKbNGtyFst46nVe09qXtGAxG/l3bgOuTfnC8q7H7LLyHuGZzP15LfpcbyZ588IHZ7sPVqu8QiRqNDf6LX4X8NG/mIi1o4HjwhbPA0WtEcs1LYRyvCL1LSmMihb2LpBm7EmZ3tQdCCsN2o2dUou8Q8QdIeDBJGZjR1tF6x3p5LOdpMOx43YuJeSAbSQPU6BLHK7OxBpguwZrlg72o0NmIImz4ObZhpPUrKMwRpVGl5Ln1ZvNycyN7QxHotNt3Gmm2lhwRvBm/UyJEmzesRdVwwD6tQUt8T4XRq1o4TrMZK4SBsHb+Jw1Z7mPNSi6d6m+YBBzBGRA1C9J2TtVmIYXMsWmHNJmCRIuM7FUG2dmDC027wBg7pEWi28YGl5Uzs08Nq4imDJApOjlu7pI5ZeqnLV5EaF0H+E1zPqnh8e/qkIyKyWQgJ27+ya3NPJhAc8ZIrChgotMZcZ9+SRj0p98Fy6m5cpCE71SrnLoSiz2hdHFIJT2/umRrWpWpw/tNBTImq5hj5+aafRFDZ0sUyYb8V6hGGpjehpfBb+oxI8h91C7NYbwMGm4CfkclX/jHtTerUqLT4aYc53/m63nDR81VYLtZWpvBZS7wBgEZD4Rqt8cb2xnby9Ppu1GSc6veIWN2T+JlIveMQx1IzIyc08pGqtKe3WHDGuXWkkDiGmCBPUGFFxsOVoZN4GhQq2IeGkBjRwLnWnQloEnoSsnW/FbDNsxlSq8ZBthyuVd0O2dNzaZqUK1MOFy5oIZwJItCfbZ6G4HhOzwl1Wtv1arrucBnGQjhyRMFsxj8c2uINNrDnkXf8h62WhZUgAtiCPrkqrbuzyKb6lGz4mB+bdvbmlKNKvtliBWcWDdO6CQZzPDoqhzauFrsrNbvNjdJbJBpkfA7je4OhQ8FROLYyswQHWBHxbwMHoQeOYV3szDd7QLw9zXeJjntsPAS07zeIOfRX4JpaNcOaHC4IkdDdHb76Kv2Y1zabQ4gkQJHBTA7RZLO3p6e5T2mR7shOdknMckBYgIjXIR+39p7Gx1SMZhXJtN2ui5IBwuhLCeaalZgKdOqc0JHNTI1xv05JLLu5KR9OPNMg3OMorKsCYUfeumGqqJ5R+Jmz3DEE+LuwG7pOgdLiJ1gkqnZtioHOp4djciXFwLpIyA6r1ztFQZUw1ZtRoc3ccRxBixB0vCwOx+yD37u4GmYnekEHI5aQt8cprllZyyz8Ni6lNrjScWvkA7jQJHCLgc9coXpdbswXbKo0HXqQ3QANJz6dU7Z3ZI06rBILQd5wGZIyHTXyWuxB00CWWe/BzF4FUwNelXdh6Y3SHvBcMzGV89BbmtFsXa+1qDe9dSqVqQduuZWbmD+k/FYajLmt3tbs9QrP3w0NeReBYjmpmx9i92BAaI6n/wBk71NzwXab2e2pSrs36FmasM7zXfma4HK+R1VlUp2zjXPIi6mtww4CTc2QawFwsWjM9iNlXrPmGF4qd2LAOLjvzwC0baDaIqBpH+R2+BzcBvx1IlZ3tCO4G8yo1j6rgxgqPhm8SDO7kd3O+aFsvC4qli3tr16lam6nvguENDpAlrfyjSyq88pX7nyctQiDUFAGnNEYJv8AJSpIa1KBHQocpd7LhxSAk3TwUE34fPoiByAKx1/VcmBKpMZo1XNMpIXMbZSo4ut5rn1IGWq5xudUypfLgmRv+oKBWxC54i3uyDWCogauISCpxKaace+C4Ur+aZI+2Gzh6oH+27+VAwO16dCjNpAkAnlxKnbeeW4asRmKb15hhmVcTVbSbqRLjkALn5LTGbTavsL25OHxI79pisGunhc7o6RCt6/4sYanV3X0ajgR8VOHCDcW452WJ22cG5+86o4geEwZcd2Bblb5IVI4KiO8pvc6oKh3ANGz+2XRadsvpG62xxL3sOOpsdTpF3/5vsSwW393S8281qdkbdZVZvNIVJg8a3FUXGjiBUDTDw63gJMy03bAgrPU8DUwOMdSaQ5phzQ03g5SOSixe3p5qyOX3Qg6VFwlUkCc9fSVMa1ZKUvanYzcRQYCN59NxeyBfeiIPLj0Cl1nQyleXimGu46E/MIlXagpPY1wfDt47zQCGxx6/ZV78VLi6IBy6aBMJbHWy9U9zoUdkZ8c56ohqTHP7dEAdj0fRAPvgla/RIJDE7dQw9P35GSAdN/dly4GVyQFBTv4XAJZUqcU48RCGXz7+6EX3PSEwC/iUB+vvVFqusov0VJJVf8AwmNr6a8M7odV4kZKMTF7/wA/ZMJFcd4xzP1tIy4gj6wvKHY6oxpZTlrzIc6dR4bDTVek4vaYoUqlaqRu0xJ4k/kaOZNl5hgcf3jnVCAHyXEDmZtK16ftGSNs/ZzKbmurMLxNxAuDnEq0fjcC9xBwDmjQsIBnSRMLVbLxNEbry1rmnIEAxGh5rTMrYYxvUqQJ1huY5qrmXa8xw/Z5riXYfvaJ8m9MuHPitJ2b2i97hSrAF7JAeZ3nXFyegFlun4ZhbkADwhZ/bOFpyHUwGuBzH5tIsouWzkaDB1ApVR4iyoMC94PiPOT8kTEbR3Wuj8rXO8mMLj9FGlB7Wrb1SBcNET9R1Q8O8EQONuSwHYbaznuex7ie8l7Zv4sz5kH5LeUGxlf7TmjLHtuhLuLDetdEab2tZQ3PsOPVENexhI0lryQOiO0KCx0wQfT3xUgVPfJASScxwT2OCiMdr6JRU+eSQTGuiy5B71ckE/fsuSQuDvkpUa8cEGqffNFqmyjYl8qiRKuJj+UAuJtOt/eiBtXadKiCa1QMHCRvf9RdZXbH4hNALcLTM/7lQQBzazMnqrmNvhNumsrQwbz3BrRm5xDRxuTZZ3aP4g4RkhrnV3aim2G/93W9F5ztPGVaz96s91Q/8jIHRuQ8lEA8ltOlPaLn8WnaTtPVxkbwDKbfhpt48XHNzo/gKt2fiTTqAxIyKWAkLIvZbTUmmf6uW43MtMTmNFYUcNVqNlr2Q0Td8QOQ48kfsd2fpbQo1GOd3dajBD25lhNt5usZcbhN252MxGCp945zX0pAL2z4Sct5puAeKyut6XFpsnA4wyC8NZAuXW5WlW4Yylcuk8zYc1h8PiKpu12cCx/Za/Y3YzEV4dVPctPG7j0bp5qb+qi1pbdDh3bBvPdMACSefIIPa8f6PZ1Z9Q/58SO4Y0H4Q74/PdBJPQLS4PB4bZ1B1RxDGNHjqvu50ZDiZtDQvG+2fa120MT3l20mSKTP0t1c7/k7XoApwm7x4GV1FThfCQWkgti4zlbLZfazehlY7p/3Bk7hvDQnjksawZpXVdVtljtEunqbMRaxkZggiOqMys6QPpFhyXmuze0FSjZjgW57jrjy1B6LR7K7Y0nkCoDTN7m7PXMaZrC4WNJlK2lF0iIy4e+CKG2HX06qvw2LDmi4IORFw7zU7vcufv30UKHaeKdzQmH391xMpBIa73xXJodYrkBaxfgkLv39Oq4rLdte0HdjuGxJje5TkD5KZNqqVju2lCmTZxAFjlJHI6c1ltvdvKjxFACkJuc3HoY8I6LKVsRvvJ4/Tqo76h5D+V0TCRlcg8VULnSSSTc39yh1H8P65KRVPLpCj6c1rE1GeZHNADXAnKyPuEBLEyqSaGDdvqkNMQjgCEOqeHvzQE/stts4LEsrC7R4ajf1UzZ3nkR0W1/Er8RWU61LDUP8tM7lTEbpEvYYcKIdB3Zbd3Vo4rzZrr+Sh18E7e8DS6eA1P7o7Zbujdk4azaP4h1t4PwlDDYKXB0NbL6gaZALiI3NCGgSvU6Xb/Cf6WliHOG9VYHCm3xPB/OzkA4ESV4rR2P4WmsfhADWzYDO8Zm+nFSO+A+FoAi1ojooyxxvhUtnlbdre1FXHPBf4KTCdymJIE/mP6nxr6LNuZaQJKK6SZlODVU4K8oLMaJg2PPLmpJGWXqnVaYOd+vNMZh2iw9J+2iZIz40Stf8hlxTqmEMSMskVuHjS6ZJuytsVaDt6m6L/CbtPUG08wtfs3t+13hqsLTxYd4f9TcdLrCxkcgBl90rRGVieOoUXGVUtj2HZ22KVYHuqgdGYyLfIqdTOXvzXjmBxz6D21KbvEOI+R4heqbB2w3E0W1G2OTm/pdqOhzCwyw00l2s2t98VyVmZ98FyzUsMZihSY550E+a8p2801Xufrr916dtnANrUy0kjW3H1yWG2vs4MIFMWdodIv8AuqwGTIPBGcEf2o7grHG0rnl8lWsm481vGdDMyLJg5FHcPLNDI+3uVSTTGXoo76JaZbppoenNSO89nT9kQMznRPY0i0cQHWmD+k5/yudlPv5J+Jwwfnnodf5TMFReXEHxMFy7W2nVMgWUSTrHHQKaKm6A1vyznmnOzgACMgmtZ+6Wxpz6ziROiG6nz5p1WuxuviOgz9OCA4vcJswTrc+mQ80wPEdOqj1sewa73T98lzME0mXEv6+4Rv8AS096d39vRHA5V9TaLjIENHHX1RcDgjZ56gdeKsiWg/CIjQCEPfJGWfsI38GvrnD5ZJm9Y34p4Z1JSU3ckjDZUt5IOMqwBB8RmEuMrbu6Yg71+YQKTg+pJOkj6Qqk9pTcK24ANsv3Wl7M47/T17fA6GuHG9j1BuFS4bDT8OfE6KywVIBs66fus8uVyPUp9eC5Qdj4zv6TanEQeosuXLWrTEZrEdoGOZWOocAGgXyW1LvYVLtjDB4LiLkRNpaNAPNLG6VXm22DJJ8vNQcE3xG2QJupe1we8Mg6yDKFhBZ1uF/JdM8Mga9OeSjd3n6FTnkSTFvugVWiQJy+6qEBTpCTP9J7qYtnHzSl3lylPDjEC/kggjhd6AM5S7TxDKQDG3gXAzJ58EuIxW4C4fEfC3kdXKoNObm/1J1JTkK0RuLe8w1oHvNGpYcky9xMHIWHRFwOGEkmcvmj1KM/xl5p2iQAtnIC/D5JTSvz+qO1u7bXJLGZGfv7pGD3JlPbh7Gc0WiLTn8+qK8z0n6pbCP3JN7AH7LhQIvIspDzN4sLD+kxrHORsGOpiPug4elnEeeXzU0UDceXJFZhC4RERc8/5RsaZ/alPwA/8s/IzdM2SyTJj3/SudvYX/AfDAaW+d1XbFwjnGQ2179NFcv8ps5XRYBf6RpkSj0niBJO74vM6pzsIRuiDB9fkrvC7IYQJmIy9+iytaJHYvGxNMnM25Oj6EfMLlYbN7ONBDhIyPmDIXLHLVq4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16391" name="AutoShape 6" descr="data:image/jpeg;base64,/9j/4AAQSkZJRgABAQAAAQABAAD/2wCEAAkGBhQSERUUExQWFRUWGRgYGRgXGRgcHBgYGhwcGBgcHBgYHCYfGxkkHBwXHy8gIycpLCwsGB4xNTAqNSYrLCkBCQoKDgwOFA8PFywcHBwsKSwpKSkpLCkpKSkpKTUpKSksLCksLCwpLCkpLCwsKSkpLCwpLCwpKSkpKSkpKSkuLP/AABEIAKAAyAMBIgACEQEDEQH/xAAbAAABBQEBAAAAAAAAAAAAAAADAQIEBQYAB//EADsQAAEDAgMFBgQGAQQCAwAAAAEAAhEDIQQxQQUSUWFxBhMigZHwMqGxwQdCUtHh8SMUU2KScrIWFzP/xAAZAQADAQEBAAAAAAAAAAAAAAAAAQIDBAX/xAAfEQEBAAIBBQEBAAAAAAAAAAAAAQIRIQMSMUFRYSL/2gAMAwEAAhEDEQA/APSCE+JTS5O3l5m3RokXTgk3+CUOiEw5PATZ9E5uqARqfN0Oc08G3VAK9NhOPFZbtj2idgnMq7m+zu3htyG97vNME6HcBI6KpNleFlt7tJSwvhcZfAO6NBoXGDHTNZMfiTX7wxhw6nGRluue9B00Xn+0u1bqtepVaIL3k+K8NBt5k6pcV2prQ1rXkOzJ4HkDYcV0TpaZXOPTD+KlIRv4asCf0lpbPUgKz/8AsPBbu9vvE2ILDI+x8l5Zgu0ld3xOLjlLxI/gniFeYRtPFHupDK8kj9DyPy2+EpXCQ5k9Qo7SoupiqK1PcIBDi9oz0Mmx5I1NwIBBBBEggiDrY5FeK9n9lPOMdRf/AI/jMESIbcxHKYOVlq//AJI7BV206c1abod3VrNmJb+l2vC6m9P4cyegbvH+khMH1TKOKbUpioy7XXB4cQRx0SystKc428kJwRKjkIm/v5oM8fb0KI02z5ITGhFn5IIQP9+80YG2n8qNP0/v7I4I4JGIkSsEhcppoEJYsuIS7qFGxHmU5oyS7qUBMnJwBTG+wiRwTIkJWn39UhH04pW8UB1aq1jS95hrQS48GgSvBO2naCrjaxcd4UwSKbNGtyFst46nVe09qXtGAxG/l3bgOuTfnC8q7H7LLyHuGZzP15LfpcbyZ588IHZ7sPVqu8QiRqNDf6LX4X8NG/mIi1o4HjwhbPA0WtEcs1LYRyvCL1LSmMihb2LpBm7EmZ3tQdCCsN2o2dUou8Q8QdIeDBJGZjR1tF6x3p5LOdpMOx43YuJeSAbSQPU6BLHK7OxBpguwZrlg72o0NmIImz4ObZhpPUrKMwRpVGl5Ln1ZvNycyN7QxHotNt3Gmm2lhwRvBm/UyJEmzesRdVwwD6tQUt8T4XRq1o4TrMZK4SBsHb+Jw1Z7mPNSi6d6m+YBBzBGRA1C9J2TtVmIYXMsWmHNJmCRIuM7FUG2dmDC027wBg7pEWi28YGl5Uzs08Nq4imDJApOjlu7pI5ZeqnLV5EaF0H+E1zPqnh8e/qkIyKyWQgJ27+ya3NPJhAc8ZIrChgotMZcZ9+SRj0p98Fy6m5cpCE71SrnLoSiz2hdHFIJT2/umRrWpWpw/tNBTImq5hj5+aafRFDZ0sUyYb8V6hGGpjehpfBb+oxI8h91C7NYbwMGm4CfkclX/jHtTerUqLT4aYc53/m63nDR81VYLtZWpvBZS7wBgEZD4Rqt8cb2xnby9Ppu1GSc6veIWN2T+JlIveMQx1IzIyc08pGqtKe3WHDGuXWkkDiGmCBPUGFFxsOVoZN4GhQq2IeGkBjRwLnWnQloEnoSsnW/FbDNsxlSq8ZBthyuVd0O2dNzaZqUK1MOFy5oIZwJItCfbZ6G4HhOzwl1Wtv1arrucBnGQjhyRMFsxj8c2uINNrDnkXf8h62WhZUgAtiCPrkqrbuzyKb6lGz4mB+bdvbmlKNKvtliBWcWDdO6CQZzPDoqhzauFrsrNbvNjdJbJBpkfA7je4OhQ8FROLYyswQHWBHxbwMHoQeOYV3szDd7QLw9zXeJjntsPAS07zeIOfRX4JpaNcOaHC4IkdDdHb76Kv2Y1zabQ4gkQJHBTA7RZLO3p6e5T2mR7shOdknMckBYgIjXIR+39p7Gx1SMZhXJtN2ui5IBwuhLCeaalZgKdOqc0JHNTI1xv05JLLu5KR9OPNMg3OMorKsCYUfeumGqqJ5R+Jmz3DEE+LuwG7pOgdLiJ1gkqnZtioHOp4djciXFwLpIyA6r1ztFQZUw1ZtRoc3ccRxBixB0vCwOx+yD37u4GmYnekEHI5aQt8cprllZyyz8Ni6lNrjScWvkA7jQJHCLgc9coXpdbswXbKo0HXqQ3QANJz6dU7Z3ZI06rBILQd5wGZIyHTXyWuxB00CWWe/BzF4FUwNelXdh6Y3SHvBcMzGV89BbmtFsXa+1qDe9dSqVqQduuZWbmD+k/FYajLmt3tbs9QrP3w0NeReBYjmpmx9i92BAaI6n/wBk71NzwXab2e2pSrs36FmasM7zXfma4HK+R1VlUp2zjXPIi6mtww4CTc2QawFwsWjM9iNlXrPmGF4qd2LAOLjvzwC0baDaIqBpH+R2+BzcBvx1IlZ3tCO4G8yo1j6rgxgqPhm8SDO7kd3O+aFsvC4qli3tr16lam6nvguENDpAlrfyjSyq88pX7nyctQiDUFAGnNEYJv8AJSpIa1KBHQocpd7LhxSAk3TwUE34fPoiByAKx1/VcmBKpMZo1XNMpIXMbZSo4ut5rn1IGWq5xudUypfLgmRv+oKBWxC54i3uyDWCogauISCpxKaace+C4Ur+aZI+2Gzh6oH+27+VAwO16dCjNpAkAnlxKnbeeW4asRmKb15hhmVcTVbSbqRLjkALn5LTGbTavsL25OHxI79pisGunhc7o6RCt6/4sYanV3X0ajgR8VOHCDcW452WJ22cG5+86o4geEwZcd2Bblb5IVI4KiO8pvc6oKh3ANGz+2XRadsvpG62xxL3sOOpsdTpF3/5vsSwW393S8281qdkbdZVZvNIVJg8a3FUXGjiBUDTDw63gJMy03bAgrPU8DUwOMdSaQ5phzQ03g5SOSixe3p5qyOX3Qg6VFwlUkCc9fSVMa1ZKUvanYzcRQYCN59NxeyBfeiIPLj0Cl1nQyleXimGu46E/MIlXagpPY1wfDt47zQCGxx6/ZV78VLi6IBy6aBMJbHWy9U9zoUdkZ8c56ohqTHP7dEAdj0fRAPvgla/RIJDE7dQw9P35GSAdN/dly4GVyQFBTv4XAJZUqcU48RCGXz7+6EX3PSEwC/iUB+vvVFqusov0VJJVf8AwmNr6a8M7odV4kZKMTF7/wA/ZMJFcd4xzP1tIy4gj6wvKHY6oxpZTlrzIc6dR4bDTVek4vaYoUqlaqRu0xJ4k/kaOZNl5hgcf3jnVCAHyXEDmZtK16ftGSNs/ZzKbmurMLxNxAuDnEq0fjcC9xBwDmjQsIBnSRMLVbLxNEbry1rmnIEAxGh5rTMrYYxvUqQJ1huY5qrmXa8xw/Z5riXYfvaJ8m9MuHPitJ2b2i97hSrAF7JAeZ3nXFyegFlun4ZhbkADwhZ/bOFpyHUwGuBzH5tIsouWzkaDB1ApVR4iyoMC94PiPOT8kTEbR3Wuj8rXO8mMLj9FGlB7Wrb1SBcNET9R1Q8O8EQONuSwHYbaznuex7ie8l7Zv4sz5kH5LeUGxlf7TmjLHtuhLuLDetdEab2tZQ3PsOPVENexhI0lryQOiO0KCx0wQfT3xUgVPfJASScxwT2OCiMdr6JRU+eSQTGuiy5B71ckE/fsuSQuDvkpUa8cEGqffNFqmyjYl8qiRKuJj+UAuJtOt/eiBtXadKiCa1QMHCRvf9RdZXbH4hNALcLTM/7lQQBzazMnqrmNvhNumsrQwbz3BrRm5xDRxuTZZ3aP4g4RkhrnV3aim2G/93W9F5ztPGVaz96s91Q/8jIHRuQ8lEA8ltOlPaLn8WnaTtPVxkbwDKbfhpt48XHNzo/gKt2fiTTqAxIyKWAkLIvZbTUmmf6uW43MtMTmNFYUcNVqNlr2Q0Td8QOQ48kfsd2fpbQo1GOd3dajBD25lhNt5usZcbhN252MxGCp945zX0pAL2z4Sct5puAeKyut6XFpsnA4wyC8NZAuXW5WlW4Yylcuk8zYc1h8PiKpu12cCx/Za/Y3YzEV4dVPctPG7j0bp5qb+qi1pbdDh3bBvPdMACSefIIPa8f6PZ1Z9Q/58SO4Y0H4Q74/PdBJPQLS4PB4bZ1B1RxDGNHjqvu50ZDiZtDQvG+2fa120MT3l20mSKTP0t1c7/k7XoApwm7x4GV1FThfCQWkgti4zlbLZfazehlY7p/3Bk7hvDQnjksawZpXVdVtljtEunqbMRaxkZggiOqMys6QPpFhyXmuze0FSjZjgW57jrjy1B6LR7K7Y0nkCoDTN7m7PXMaZrC4WNJlK2lF0iIy4e+CKG2HX06qvw2LDmi4IORFw7zU7vcufv30UKHaeKdzQmH391xMpBIa73xXJodYrkBaxfgkLv39Oq4rLdte0HdjuGxJje5TkD5KZNqqVju2lCmTZxAFjlJHI6c1ltvdvKjxFACkJuc3HoY8I6LKVsRvvJ4/Tqo76h5D+V0TCRlcg8VULnSSSTc39yh1H8P65KRVPLpCj6c1rE1GeZHNADXAnKyPuEBLEyqSaGDdvqkNMQjgCEOqeHvzQE/stts4LEsrC7R4ajf1UzZ3nkR0W1/Er8RWU61LDUP8tM7lTEbpEvYYcKIdB3Zbd3Vo4rzZrr+Sh18E7e8DS6eA1P7o7Zbujdk4azaP4h1t4PwlDDYKXB0NbL6gaZALiI3NCGgSvU6Xb/Cf6WliHOG9VYHCm3xPB/OzkA4ESV4rR2P4WmsfhADWzYDO8Zm+nFSO+A+FoAi1ojooyxxvhUtnlbdre1FXHPBf4KTCdymJIE/mP6nxr6LNuZaQJKK6SZlODVU4K8oLMaJg2PPLmpJGWXqnVaYOd+vNMZh2iw9J+2iZIz40Stf8hlxTqmEMSMskVuHjS6ZJuytsVaDt6m6L/CbtPUG08wtfs3t+13hqsLTxYd4f9TcdLrCxkcgBl90rRGVieOoUXGVUtj2HZ22KVYHuqgdGYyLfIqdTOXvzXjmBxz6D21KbvEOI+R4heqbB2w3E0W1G2OTm/pdqOhzCwyw00l2s2t98VyVmZ98FyzUsMZihSY550E+a8p2801Xufrr916dtnANrUy0kjW3H1yWG2vs4MIFMWdodIv8AuqwGTIPBGcEf2o7grHG0rnl8lWsm481vGdDMyLJg5FHcPLNDI+3uVSTTGXoo76JaZbppoenNSO89nT9kQMznRPY0i0cQHWmD+k5/yudlPv5J+Jwwfnnodf5TMFReXEHxMFy7W2nVMgWUSTrHHQKaKm6A1vyznmnOzgACMgmtZ+6Wxpz6ziROiG6nz5p1WuxuviOgz9OCA4vcJswTrc+mQ80wPEdOqj1sewa73T98lzME0mXEv6+4Rv8AS096d39vRHA5V9TaLjIENHHX1RcDgjZ56gdeKsiWg/CIjQCEPfJGWfsI38GvrnD5ZJm9Y34p4Z1JSU3ckjDZUt5IOMqwBB8RmEuMrbu6Yg71+YQKTg+pJOkj6Qqk9pTcK24ANsv3Wl7M47/T17fA6GuHG9j1BuFS4bDT8OfE6KywVIBs66fus8uVyPUp9eC5Qdj4zv6TanEQeosuXLWrTEZrEdoGOZWOocAGgXyW1LvYVLtjDB4LiLkRNpaNAPNLG6VXm22DJJ8vNQcE3xG2QJupe1we8Mg6yDKFhBZ1uF/JdM8Mga9OeSjd3n6FTnkSTFvugVWiQJy+6qEBTpCTP9J7qYtnHzSl3lylPDjEC/kggjhd6AM5S7TxDKQDG3gXAzJ58EuIxW4C4fEfC3kdXKoNObm/1J1JTkK0RuLe8w1oHvNGpYcky9xMHIWHRFwOGEkmcvmj1KM/xl5p2iQAtnIC/D5JTSvz+qO1u7bXJLGZGfv7pGD3JlPbh7Gc0WiLTn8+qK8z0n6pbCP3JN7AH7LhQIvIspDzN4sLD+kxrHORsGOpiPug4elnEeeXzU0UDceXJFZhC4RERc8/5RsaZ/alPwA/8s/IzdM2SyTJj3/SudvYX/AfDAaW+d1XbFwjnGQ2179NFcv8ps5XRYBf6RpkSj0niBJO74vM6pzsIRuiDB9fkrvC7IYQJmIy9+iytaJHYvGxNMnM25Oj6EfMLlYbN7ONBDhIyPmDIXLHLVq4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16392" name="Picture 8" descr="Immagine di G. Pasco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20813"/>
            <a:ext cx="20891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14388" y="4660776"/>
            <a:ext cx="11160125" cy="478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Le novità, tecnologiche e non, vanno fatte proprie, adattate a sé e al contesto, reinventate; un processo favorito da condivisione e confronto.</a:t>
            </a:r>
          </a:p>
          <a:p>
            <a:pPr>
              <a:defRPr/>
            </a:pP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Handimatica 2012: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</a:p>
          <a:p>
            <a:pPr marL="531813" indent="-531813">
              <a:buFont typeface="Arial" pitchFamily="34" charset="0"/>
              <a:buChar char="•"/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occasione di incontro fra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ricerca scientifica 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pratica quotidiana</a:t>
            </a:r>
          </a:p>
          <a:p>
            <a:pPr marL="531813" indent="-531813">
              <a:buFont typeface="Arial" pitchFamily="34" charset="0"/>
              <a:buChar char="•"/>
              <a:defRPr/>
            </a:pP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novità tecnologiche e ricerca 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+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ricerca-azione ed esperienze </a:t>
            </a:r>
          </a:p>
          <a:p>
            <a:pPr>
              <a:spcBef>
                <a:spcPts val="600"/>
              </a:spcBef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Spesso a produrre vera innovazione è chi vive i problemi “abitandoli”.</a:t>
            </a:r>
          </a:p>
          <a:p>
            <a:pPr>
              <a:spcBef>
                <a:spcPts val="600"/>
              </a:spcBef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Sono tante le persone con disabilità, gli operatori, i famigliari di disabili che, ponendosi come “artigiani” delle tecnologie, riescono a “scoprire” e “fabbricarsi” gli strumenti adeguati al bisogno. </a:t>
            </a:r>
          </a:p>
          <a:p>
            <a:pPr marL="361950" indent="-361950">
              <a:buClr>
                <a:srgbClr val="003399"/>
              </a:buClr>
              <a:buFont typeface="Arial" pitchFamily="34" charset="0"/>
              <a:buChar char="•"/>
              <a:defRPr/>
            </a:pPr>
            <a:endParaRPr lang="it-IT" sz="3200" dirty="0">
              <a:solidFill>
                <a:srgbClr val="333333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ctr">
              <a:defRPr/>
            </a:pPr>
            <a:endParaRPr lang="it-IT" sz="32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94" name="Rectangle 2" descr=" "/>
          <p:cNvSpPr>
            <a:spLocks/>
          </p:cNvSpPr>
          <p:nvPr/>
        </p:nvSpPr>
        <p:spPr bwMode="auto">
          <a:xfrm>
            <a:off x="3333750" y="4445000"/>
            <a:ext cx="5976938" cy="73025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Immagine di un PC tra le nuv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982">
            <a:off x="10067925" y="1690688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24579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24580" name="Picture 15" descr="logo as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sellaDiTesto 17"/>
          <p:cNvSpPr txBox="1">
            <a:spLocks noChangeArrowheads="1"/>
          </p:cNvSpPr>
          <p:nvPr/>
        </p:nvSpPr>
        <p:spPr bwMode="auto">
          <a:xfrm>
            <a:off x="454025" y="1997075"/>
            <a:ext cx="1166495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4400">
                <a:solidFill>
                  <a:srgbClr val="FF6600"/>
                </a:solidFill>
              </a:rPr>
              <a:t>			Per una scuola inclusiva: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3200">
                <a:solidFill>
                  <a:srgbClr val="002E8A"/>
                </a:solidFill>
              </a:rPr>
              <a:t>			Tante tecnologie, quale didattica?</a:t>
            </a:r>
            <a:endParaRPr lang="it-IT" sz="3600">
              <a:solidFill>
                <a:srgbClr val="002E8A"/>
              </a:solidFill>
            </a:endParaRPr>
          </a:p>
          <a:p>
            <a:pPr marL="0" lvl="2">
              <a:spcAft>
                <a:spcPts val="600"/>
              </a:spcAft>
            </a:pPr>
            <a:r>
              <a:rPr lang="it-IT" sz="2800"/>
              <a:t>internet, wireless, LIM, sistemi touch, cloud  aprono nuove possibilità per didattica laboratoriale e inclusione: quali scenari?</a:t>
            </a:r>
          </a:p>
          <a:p>
            <a:pPr marL="0" lvl="2">
              <a:spcBef>
                <a:spcPts val="1200"/>
              </a:spcBef>
              <a:spcAft>
                <a:spcPts val="600"/>
              </a:spcAft>
            </a:pPr>
            <a:r>
              <a:rPr lang="it-IT" sz="3200">
                <a:solidFill>
                  <a:srgbClr val="002E8A"/>
                </a:solidFill>
              </a:rPr>
              <a:t>Ambienti immersivi 3D: apprendimento fra emozione  e ragione</a:t>
            </a:r>
          </a:p>
          <a:p>
            <a:pPr marL="0" lvl="2">
              <a:spcAft>
                <a:spcPts val="600"/>
              </a:spcAft>
            </a:pPr>
            <a:r>
              <a:rPr lang="it-IT" sz="2800"/>
              <a:t>Contributi dalla ricerca scientifica e dall’esperienza.</a:t>
            </a:r>
            <a:r>
              <a:rPr lang="it-IT" sz="3600">
                <a:solidFill>
                  <a:srgbClr val="002E8A"/>
                </a:solidFill>
              </a:rPr>
              <a:t>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3200">
                <a:solidFill>
                  <a:srgbClr val="002E8A"/>
                </a:solidFill>
              </a:rPr>
              <a:t>Discalculia</a:t>
            </a:r>
          </a:p>
          <a:p>
            <a:pPr marL="0" lvl="2">
              <a:spcAft>
                <a:spcPts val="600"/>
              </a:spcAft>
            </a:pPr>
            <a:r>
              <a:rPr lang="it-IT" sz="2800"/>
              <a:t>A che punto è la ricerca scientifica? Racconti di esperienze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3200">
                <a:solidFill>
                  <a:srgbClr val="002E8A"/>
                </a:solidFill>
              </a:rPr>
              <a:t>Dislessia</a:t>
            </a:r>
          </a:p>
          <a:p>
            <a:pPr marL="0" lvl="2">
              <a:spcAft>
                <a:spcPts val="600"/>
              </a:spcAft>
            </a:pPr>
            <a:r>
              <a:rPr lang="it-IT" sz="2800"/>
              <a:t>Condivisione di riflessioni ed esperienze</a:t>
            </a:r>
            <a:endParaRPr lang="it-IT" sz="3600">
              <a:solidFill>
                <a:srgbClr val="FF00FF"/>
              </a:solidFill>
            </a:endParaRPr>
          </a:p>
        </p:txBody>
      </p:sp>
      <p:pic>
        <p:nvPicPr>
          <p:cNvPr id="24582" name="Picture 2" descr="immagine dello scuola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63" y="1420813"/>
            <a:ext cx="18811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Immagine di un gioco, simbolo del progetto Per Cont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5513" y="5645150"/>
            <a:ext cx="1008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Immagine delle cannucce utilizzate dal progetto Per Conta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82493">
            <a:off x="10856913" y="6596062"/>
            <a:ext cx="1447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Immagine di simbolo della dislessia"/>
          <p:cNvPicPr>
            <a:picLocks noChangeAspect="1" noChangeArrowheads="1"/>
          </p:cNvPicPr>
          <p:nvPr/>
        </p:nvPicPr>
        <p:blipFill>
          <a:blip r:embed="rId8" cstate="print"/>
          <a:srcRect t="15288" b="40768"/>
          <a:stretch>
            <a:fillRect/>
          </a:stretch>
        </p:blipFill>
        <p:spPr bwMode="auto">
          <a:xfrm>
            <a:off x="7654925" y="7110413"/>
            <a:ext cx="23193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AutoShape 14" descr="data:image/jpeg;base64,/9j/4AAQSkZJRgABAQAAAQABAAD/2wCEAAkGBhMSEBUUEhQVFRUUFRQUFRQUFBYUFBQUFBQVFBQVFBQXHCYfFxkjGRQUHy8gIycpLCwsFR4xNTAqNSYrLCkBCQoKDgwOGg8PGiokHSQsLCwsKSwpLCwsLCwsKSwsKSwsKSwwLCwsKSksLCwpLCwpKSksKSwsLCksLCksLCwsLP/AABEIALcBFAMBIgACEQEDEQH/xAAcAAABBQEBAQAAAAAAAAAAAAADAAECBAUGBwj/xABFEAACAQIEBAQDBQYDBQgDAAABAgADEQQSITEFBkFRE2FxkSIygQdCUqGxFCNicsHRM1OCkrLh8PEkJTRDY6KjwxUWF//EABoBAAMBAQEBAAAAAAAAAAAAAAECAwQABQb/xAAuEQACAgICAQMCBAYDAAAAAAAAAQIRAxIhMQQTIkEUMlFxgZEFQqGxwfAjM2H/2gAMAwEAAhEDEQA/ANgJJBY14RZ9Iz5JIjaRMMqXIBOW+mY6gX62lKnpUdPENTZgSuXKNsu/1k3kipKL7ZWOKUouS+AxEdVjQiGUIokse0cRExSlDEQTCEMi0KAwJEKhkDHX0Pr0HrCxEvwCxjGBkoB+wTCQhmg7XMKFr8CSyQEjScHYg23sQbettpYVYGxkiASRZYcJGZItjalRkiAhmEGY9k2qFeNErR7TjiJjFZOMTCAgIQRlWTvAzkMBJWkQZCrhMRUZfBC2FyxZ1W+m1iOm8nkyRxq5OkXw4ZZZawRJkkMsfCU6ioFqkFxoxBDX89BC5Y0JqStPgTJicJOMu0BkgkcrErRidCyR5MRQWNRVx+K8Kkz5S2UXIBANup17bzC//eU/ym/2h/adMFGx2OhHcdROKxvJ9YVGFNQyXupzKNOgIJ3EzZnNcxNnjxxy4mdfwnHivSWoul9CNyrA6gn2lavkFQZkGYkNT1AFhe5J6G99dbXHaYvAMFiKDOrUS4+EkCqqlWIuDo2tx+k2sXUepTbNRyFLMt2R7kdNNrR8U9qtcgyQUbp8fmZfDeKstc06hv4hY3voKjMTZf4dQPUabzoVnKcbphgKiG5W1yDe2oy37HVf9mdThKmdFf8AEqt7i80SVEJrZKSC3jXk/DkSsQSmKRYQiiTWgTsJ10GrKVZ7CSpX7ajQkXub+W2kuvwnMu5DDbTT6yNPh2nxka66d/O0Dkmh1BozsXjcjWAvpc67X6S0pNhfQ9R2kWwahvlHcH0sIfJAm/kEkukCMy8bwnEs5Iw9ci1rBUtta+rg2+k3cJZXUtsDf2lvD8wE06hYBGV3SwJ1UH4W17giYfL8nJiaUD0f4fhxydz/AEOL5ZwNbD1aivRZRVZTd/gtlB0FgQx12uNp1oSc1xPmUvUCpqSR+s6ctE8Pyp509u0X/iXixwSi4/I1oOpJmCeb0eSwDvb3t3kRr/x0/WPUW+kVOgzGwN/9I8/+frHbomlbArUsdRvqDYAEeQEtqBaNV4U7bAAgDUkAHftHw+FqBBmHfzsPO0Foq4tqyLLIZYQrIlIyJNCAkX2udBJAShxCtc5eg38z/wAJw0IbuhHiAvoJlniNSpWy4dst73YklCQBoLDTQb9ZW4zi8q5F3Yansu356/QecnwTlhnTxszIxUiiQba7q7dxcbbWJv0i5sMMsKn0ehin9O9ocM6DhtEqlnvmJJYsQSxva4tstgLCXZnYbi6PTVmZVc6NTvd1caOuQa6MCNu0k3iVD+6qZFXdsgbMx6ANa1uvmYiUcUVFGPLOUpSyT/Vlx4OV/wBhrdcR/wDCgtK/BMRUqK7O2ZM5WmcoUsFuGbTpfT/SYVk51oitZpyi7r8zTDRSNopUFh/CiNIwwELSqAEE9NZJyLKKbKOL4a9JWrkqqkJmVtzY5RltsbNe2u0hhcXh2a1XMNx8SBlIOhtbVWtext1g+OO2JrU1F2QGxAtpe5J1I65evSXOGcKpeKWqMfgIsjBRmJAIJKs2gPTyi3Se39DSoK1qaGH5TwwBbww2twr6qo3C5eoF+t5axmCzqGGVcumi20+ktDHprrOa4vx02ZaZ06n+0jBTnIvNQjGjQbhhsCCGB6j/AIypVo2NjC8v44rSYPcAH4c2l7i5tfz/AFg1rh6jZT8IA+h12lU5JtMzThHW0QKSX7UqixJEHX4hSR8j1EVyL5WYA2+sIUuL7jvuPeFST4J6uPIF+JMLgC/SV0xbBgTqNdOmstHDg9Ihh1HSUWqFbbBqhJudtwO39YXLEZNYBexhTH3jYdSASbdbAbzIxXDXq3K/u1YkqjE5wuls5GmY726Xt0m3IzNkwxyv3GjHleNe39zk35eGGRqrVLOCpWwuM19Ab6n+15vcMoVXoGrUbKQ5UpZwbm2UAnRtNbjuJncSririggDOmHAqVQguAzH4QfxGwBsNbBpb47zWnhZaF38NLgix+N93Yb2udOmlt5TD4yxV6f6/7+JXL5M8zrLy/h/gZOO5paliCo+JF+FhfUt94qfLb6TdwuNSqgdDcH3B7EdDPPzXWnh3qVLHxCEpiwLEhhnqX3CqDbzLDtC8K4q1CpmXUHRl6MP79jNbin0JPFa4O/Cw9CplAAtnJ1v/AElfD11qIHQ3VhcH+/nCOL/0PaRaszR9rNJsUoFyRpKx4rT7zOOFJO9464LufaBQiUeV/BZbGh7AD6/rERElMDaPlvDwicnZWxFTKpbsCfac749+s7HifLlV8M5QAuQCE2JGYEi50vbpOTwHLeKrEhKTLa4LP8Cg7WJOt/QQxyRpuzVixSiuV2c7UDVqjld8tR/RaaE/ooH1nReJSw2Gw5dGFZqa2dFzMpCgnMSQMuoBW+tz6jU4XyFicMxf9zVupXKHZbXIvuhzbWtL2DxJemGIyk3BW97FSVOul9R2izmsiqLOm3Bq0YdTnWgASFbMf4QLm2mY3vb+kp4fnLD0xY5rnVjmBux3a3Qk6zpcTjKVMjxXVbnTN1ta9h5XlTl/Bj9nQlQCxqPqoBs9V3W9xf5WEzuM9l7v6E5LHOFOLr8zJrczLiVNHD5s72UtbRFJszkg9B/abuGw6oioosqqFUeQFh9ZdXDDoBEaErBU7btkdIxjrBUiv4cUPlilbF1JAwiyKpCrTkmysUynW4YhNxdT/Dt7GZOLomk/W3TsfrOjyxn1jRm0MzlPGLG1zr2jgMBopte+17mdLSwS3vlHsJZFAWjvKl8ASbMDwalclnOXsDf9Jp4OgKa5R9T3MLWQDcgepA/WRAiOVoHK7OE+0ngjIRiqXymy1l3AbZKlvPRT5gdzOU4TzDUpEFCAQwbrZgN0Ivax6+s9nr4daiMjgMjqVZT1UixE8Q5g4M+DxLUjcgfEjH76H5W9eh8wZ5ueDi9ker42RTjpI9h4djlr01qJ8ri/mDsVPmCCPpLRWeefZ7zAEqeCx+Csfh/hq7W9GsB6he89LKTZiy7xs8/Nh9OVFa0fLZczHKt8o0LMzWvlRRqxtqegG5k3WNYs2ZraDKoHyonZb9SdSTqT6CPJy6j+5OCiuZfsZTceRf8AEWrT83pMB72tA43mJclsOVq1mstNFOuY6ZmHRRuT5ToFWwJJyqouzHZVHU/26zIxWIr570cOpUjepUVKh/mUDTpoTGWSO2vyOsft3rgt8B4UMPRCXzMSXqP1eo3zN/QeQEw+M4NKWKav8KoKdqoI1s1r+GNizMQMuxvNJOIYwb4QH+WvT/qZHC03q4m9dFXKpK0g2f47KpdzsTlYgAXAuTck6PFtNs5xvs4bmPh7vT8TSzKqhF+WkPmpop6rb73Vs1+koYdrot98ov62nZVMEKVSpQbVACyedFzdl9VNiPMGc1jsEabFT0Nr9xuD9RabOGrQMWR3rI2eUOKZX8Fj8L3KeT9vqB7gd52iU55XTqFSGXQggg9iDcfnPV+HYkVaSVBs6hvS41H0Nx9Jly8cjZIK7F4UNh+Fu+oFh3Ol/TrJhgCM215tYPEggE9dvSZZ5GlwPiwRl2UMPwEffN/JT+pMuJwikDcDUeZNveGr4kbCWMORaZpTn2zZHDBcJDKBsbyRIEfw9ZBnAUyfZYA1TNoNTGbhqEEFVudSbC9zqTca3vKOF42grZDb4uvnNjxxHltERazObqcqnxhVWpqKbUwpUj5nV75gf4QNpXq4dkazC35g+YPWdBiMTY7yhxLFArr9PWWhOXyZsuGNWvgzwYxMiDCqkv0Y+wdoobJGgs6iAWSEIVjpTgsagWUxZZcVJCqsGwzhQACSDSJmFU4oXrVEvYIFy6201BJPmbGUjDZ0L0rD8T5d/aSxNcICPDC5SDbUlcwYX69IXhQITIWzmmcmYaXAUZfyIj8X4etOkK9KoxUoKhTOCSwF216XW4B7+sr8t8TVwVyFQ71TTJGrqhX5v4gGUedj6TNjjmtuT9qs0ZMmKS1iueDSM5znjln9rw90H76ldqf8QPzUyfO1x5gdzOrdY2SVklJUyEW4StHz4qPScpUVkbqrAqynobHUes9H4XzrWemMxTMmjkr8x6MTewuNemoM67ivA6GJXLXpq46Ej4l/lYaicli/s1qoW/ZaqlXGUrW0KrvbMFIb1sDrMTxTx/az0PVx5fvXIduY65Nri+9sguR3tuR5gH1j4XmmqtrlXDXy3AGa1ycrLp08/Tvh8L5TxVerXp+OiNhXFJic5vmBb4LLtp1tNNfswrfexY9FpMfa7iBPK+UFxwrh1+xt0OZqVVlVyUUMAFsChrXsM7A3JHQEAA3NzpNpV1nG/wD8sv8ANiqhvvlpgfq5nb06dgB2AHtNOHZXsjJn1davomgmdSpf9sqdlpKfrUIH/wBTTVQTN4rj6ofw8MlN6pXOfFYogS9rkrqTciw9frZN8k1EzOaKeV6FX+I029GF/wBM0xONYG4B62amfVTdfyP5QXHOL4ur+7qLhslNlao1IvZTqBZ3IHW3n0gKXFRlIqV0I+axdWIOo3Gu03Yn7ScoO7RiT0PkGvnwuX/LqMv0YBx/vH2nA1qR8RlUEnMbAC5OvQDed39nWEqItcVEdLmmwzqy30cG1x5CTztaGmrOhxmB8RCt7XGh7EagzCfiNbD2VxpsD0PoZ1+WUuKcOWtTKHTqD2YbGZYZF1JcCuLXKMClzN8QvNjCcxg6XnLNy/XV/wDDzDupBBH9JLE8DqoM46akX+Ie280Sx4pfIiyzR6Bg8bm6yGNq3E4PC8yvTFiL+cLW5qdxZRrIfSyUrL/URotvlp1Q3zHNt/WXW5kUdbTnlR3OUXLHU5Re3kJawPKVRzepmRfO2Y+g/vLyhD+dkVOX8pPG806/D7xsBialdxuEXUnv2Evjlmiv4m9SB+gl+jRCiygADoIrnBL2oRuT7ZAC0mGkrRsslYtC1ikooBqDJRhlpx1WECyTZdRIeHIVKcPIVBAmFozsY2RGb8Ks3sCZ54yJVdQ7BShUMSbBqe5/1Lt5hv4Z3/G9MPV/kP8Aaef4V1WszMcoCNqe5UAbes9Dxldsy5nrAs8YV9wLePkCgf5Y0pgEaWJA9prcW5hwmDqUKTOQ2HJDqFJOV6RBN9ASWyn6zMXiaM2GW90p1EYvlYZVz5m9RoTt949557zPj/Hxlap0ao1vQGw/ICZvM8hxUUqvkv4njqTfdHptf7WsIvypVb6Kv9TM3EfbEP8Ay8MT2zP/AGE8ytNvkzhf7Rj6FMi4zh2/kp/G3+7b6zzfVm32eg8OOKuj3KlewLCxIBI3sSLkfQw6ybLeQCTdZ5tUc1yxpxDiY/8AWoN9DTfWdSROV5qw4wxOOpsyVFyrUUfJWTZQ69xoL9vMXnU5ha/Tf6SceLRaXNMg3/JlVcQpIynNfYjY+hNgfUTluI84UqlfI1/BU6H7rN+Jx1UdBt1tC1ea0N0oAPUJCoR8rk9mP3R19IJTkukPHDF/czqKtQILn2zICfdpzmL4k4xDv4TgtQKqrDMDlYMxJS4y2BuL9h1gxy+tg1W9aodWL3Kg9kXYATVw+EWitwqow/CLW8rDQn1iLM0VXjx+DA4dy/Vqima1JmDtUq1LiwBKsKebsddB0v0iqchmrWun/Z6egIdrsR94oFPX8JPtN9q5YHVve4lZMSwbXX8rxfXnfA3oRNHA0aOFUpQUhj8ztrVc92c6n00A7Srj8U4ObMbjzlimnijS4NvK4mbjsBWCkkZgBuuvuJJvZ2yijXRp4LmEt81vPvNmlUVgCCDeec4LFMrjS5nUUcuUWYrrex1t6HtH2cRPTjI6F0lOssDQx2vzAjzW1/Qywzi//Uj3lI5kuyM/Hb6KFTglJ91sT1U5fyGn5SxhuBUFFsgPm2p9+kMuKS9r+8Ory/quS4ZH03DtD4XBpTFkUL3sN/U7mGYQfjCDavEpsNpEK9OBFMyxeTtHuietlTw4vChmWNmjWLqQFOKTzRQBpFkLHEjeSpjWTKokFhP2bvaW6AW3SP4Yv6SexdY1QSnw+nksVU3GuYBr+84Xj/KtGlUUgnLVq5bHUU7ozA08tiF+E3FzO1q1mXr+UglntmAOU3FwNDYi47HU+8OOcsb2TBPEpqjhMf8AZsiorLXKZjZmtmpqT8pIJuFvub6XmVwX7DkemHxFaoGa5yIqC2ptcm++/wBZ6bjtfhGv5zm8LzPSpVAELquYrUpspAB/Eo+6QdwN77TvSeRNpcjKfp0m+DmuX/sxwj4OhXKM7vSV2R6jBSx3tltl+t5v8C4VhqNzRoU6Tm6nKDmIGpBLfEPTymDzDisNTpVBhTiQVSo1O2IrpSpNqwKU81rBtbWt02lrhnHlesrVBlvlNwdC1tL9gQbe0tiwSrmJHLlTfDOtWFySNPXbaTxVZaVJ6j/LTVna29lFzaTk6BGNnL/aNS/7tr+QQ/8AvWLnTFmlg1C6GqVS/wDDlzN72A+sBxBsbxLDmmuGp0sPXCkVnqjPkuGD+GNem1hfyl/n7h2bBXXXwWVj3yWNNifS4J9DFhK5WUcaSR5Swtqek2OC8tVaoVmuiE3BHzHr8Pb1l7lfl0Vv3tQfukbQfjcdD/CNL+3eddiKw6D6RsuWuEUxwvlkqf7tbi/QAk317ynjMULgS1TqZhYjb8pSxVH4/ITIXNTCMPD1EG2EV/pGp4kBNo1GpmBywBGpUivynXbztAV8e6NvADiGRvSUOMcUDC8ahTUTwnfMfhc/eAFj6+fnDpbNY3JHfb6TkMJxPcd50NBiwBvuI0o0gJ2W8RSPSRwmPYNlYXjsTaA8SxiDCx1XK2+/eTwfGypsdj7StxVcyX/OYRxHS946XyhW74Z6XhCHUMuoP5HqDLa0ROc5CxpfxUPQI3oSSp/Qe06tlltmZtEuiuaUE9OGqm0gpvGTEaRXNIxvBl1aV5PwIdwaFDwjFNHwooNw+mVmSNk0h2WS8C4I2uLX7ecWxlHkqUqZUg5tO006FUETj+KcQrUDlqIbdHGqHzB/pGo80rlBvLPDKStHLLGLpnUY7EgSP7fTFO5IE4jifM+bRdZiV8dUcasbeW0rDxG0rJy8lJ8Hf8K44tSqVXWR5p5W8YeLT+GqB6CoB0P8XYzkuAcSSgSdSx7DpNXGc8tlyoNe5jPDOOS8YqyxlCpnL4l1AKVSBmuutx5EX2B16yrhDoV/AxS/UhQLEzYwtB8RVItmd9xpbzv5TpeFfZ7TSxqNfW+RBlW51N23P5S88qxyuTIxxucaRo8oUW/ZlLdWYi/4dAP0MvcxYMvgsQiC7NQqhQNyShsB5y7TQCwGgGgA2AHQQjVJ5GSWzbPQgtUcPytzjg14fhw+IpoyUlR1YkMrILEFbX6SVf7ROH6r4viAggqlN3uDoRYgXBE363AcOzlzQol2NyxpIWJ7kkbzRwuFVB8IC/ygL+kVWkF02eX4PmejZKFCnVVQGtnQgZQb3JO++/eXnxY3vrMjmnDvhMW6vfK4vRfoyZibX7qWsR5A9ZlJxPMR0+sb02+RlKju8NV0vA1PiNrzMwnEQUIvraV6WNIb6xHFjqR0mLohaYmGOIZG3k8Txa4teYGNxI/5M5ROci5xPHg/EJg4niYHWVsfjTawMqUOHu+uw7maowSVsjKTb4C08YS2k73lqnp8ZnN8N4HkIO/mZ1dIBV0kssk+ENBNcs3WoJbQzHx9llWpxK3WUq/Ec+kgkVbLj1PEouL65Tb1G35zhxxPTTc9J0SYvJfXv+k6Hlb7MFVhWxJDX+NaS/LrqPEY7/yj6maYVFckZcvg1/sy4O1LCtVqCzVyCoP+Wt8p+pLH0t3nUVxJmBqXMn27A+qAEEwiUpJaZhALRmxEh0WECyIaPeIyiEacUKGjQWGkAFO8MlOSpUJbShFlIaMAQUWlHiXB6FZctSmptsR8JHoRrNXwYOotosZU7Q8o8cnIjkLDKb/vCPwlxb8gDBYvkum1/Ddk7KRmUHpY7ge86iqYyUpqWfJ3ZmeKHSR50/K2JR7rTDW6qyWPuQfykKXKWKqNdqYT+ZlH5Akz0hqUY0zLfWT/APCX00TJ5f5eXDqdbu27dh2HlNYyagyRpGZJTcnbNMYpKkBvIhbywmGlhMOIrkkMoNlVaEJ4cstSgmNom1ja0YfNXLy4zCvSIGa2akx3SqB8JB6dj5EzwqkpUlXFmUkMDuGBsQexuCJ9EsSZxHO32aPiGNfClRVP+JTbRap/EG+6/e+h8jqdGOajwyUlfR5kuPZXUg+RHcGWm4sL+Rmfj+E1qNZadem9MsyizC1wWAOU7HfpJ8QwlnKm9wXuw/ClhdvxHUa6TVopKyWzRcrcSHeZWIx1zpKz0QDq/up66yxhKFz+7R6hG9lNh6gXP6QKCQXJsgifEt+p1nV4RFAFxOYP+Lf5SumWxFvUHUTVp4+4k8isaDo3mri2kq18YdrzPq8QFt5lYjiBJsusnHFY7maz4qx1MDV4go6weD5Vx9cXp0KhHe1h7tabnC/skxdRh45SivW7B2+iqbe5EprGPbE2bM7lnh743FJTF8l71D2QH4j7aepE91yzleVeD0cLWamhFgGGZiMznMALn30E61kk83DSDjeybK7mQEOKMkKElaQ1NghGhKlKQyzgNECsQhAsfwobOohFDhIotjUXqaWkorxTOaRGCqU4aMw0hQGrKL05JYTwrwq0xHciaiBCSQow4WPF2H1AijJ+HJxQWGiApyVo8gzQHCdtJVqAnaHZo1PeOuBXyRo4e0sARR4rdjJUVeIcPp1kK1UV13s4DC41BF9iO8824xyRRZ2dHdSQy20ZbOQSddd1HXrPUpBMOo2UD0Al8OZ4yOXE5tNOjzjhP2R4Y2q1nqVM1jk/w17a2+Lp3E6ypy/SFIUqSrSQG9kUD/qfMzdKzF5hpVAuZHygaEXIvc+UaGSU8i5oWcFGHVmTxDkHDYhSKoZnO1UHLUX0I39DecBx/wCyXFUbvQqJVQdz4dQX7g6H6GexcL1ooSbkqNTvG4vhy1FgoudNPQwrLJTpv5B6a0tI8J4f9m+Oq1FRlVMwvd3Fstr3stzPS+B8iUOH0vEy+PW2zkfKTp+7XW3rvNnhPDqwqK1RQAq5RqL/AC2Ggm5aNmyVJJO0DHBuNtUzD5fLhWVqbKLlgzXFybC1j5CaVbDBlKnZgQfrKvEuNpRazKxNr6AWtr1v5SzwvHCumcAgXIsfK3b1i5N3/wAlUgw1XsuynheWKKMG+IkEEXOlwb7Ad5reFCgRxITyym7k7LRxxiqSBLTkjThIolj0U6wtALTvLdcRqdKUT4JuNsGqSYEL4UmEi7DagMsUKaUUFnUNcx0eTtGyQWNQ948iFkoAkHSMhPWEihsFCiiigCKMTFEBOOBm5kWQw8UNgorESapC5Y8NgUQRUxsxhooLDQMMY+aSlFuLLmAsdSB7xknLpCSmodsueJMXmHGGwphCc1jcXOx2sB6e83LRWhhNQltVnTi5KrMjgbVPDs6Fctgt7gkehmqGkorQTls26DCOqqyOaMQZkY3mZKbFcjEg26AXvbeaeBxXiU1e1s3T62jSxyitmuARyRk6TOc4y4GJNzb923v4bAfqJo8uIRQ/1P8ArLWL4JSqvncEm3ew/KW8PhlRcqCwHQS080XjUV3wRhiayOTKXFcXUSmWpqCRckHsAfMSfBcY1WkGe17kaeUFzBjAlEgg/GCoI6adYHljEE0ypUixJuRocxJ0i6Xh2r57G2rLV/BtRRRGZjQCqkdx7xUqgtuPeUq9dQ5uRe+oN/I9N9I9LEKNzrvs2vfp5w2Ci/4g7j3i8Qdx7zO/aVufi6afMNbW2t3knrL0P0s39vKAJoAxQWFYFbjYk/qY844JeK8UU44V4rx4pxw148UU44UaKKccPeKKKccK8UUU44a8V48U44Ua8eKccNMbidBVqIQACSLkDX5oopbB95n8j7DZvFeKKRNArxXjxTjjk8VTs1fzt+dQTd4H/wCHp+n9THim7P8A9a/Nf2MPj/f+n+S7eK8UUwm4ZlB319Y8UU44V4rx4pxxmYjh7s5IK2JvrvqoHbykG4W5N7oCRbr3B2t5RRTjhv8A8XUvfMl/r3vb3jHhL913B69L+XnHinHGjhKRVAp3F9tt7xRRTj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24587" name="AutoShape 16" descr="data:image/jpeg;base64,/9j/4AAQSkZJRgABAQAAAQABAAD/2wCEAAkGBhMSEBUUEhQVFRUUFRQUFRQUFBYUFBQUFBQVFBQVFBQXHCYfFxkjGRQUHy8gIycpLCwsFR4xNTAqNSYrLCkBCQoKDgwOGg8PGiokHSQsLCwsKSwpLCwsLCwsKSwsKSwsKSwwLCwsKSksLCwpLCwpKSksKSwsLCksLCksLCwsLP/AABEIALcBFAMBIgACEQEDEQH/xAAcAAABBQEBAQAAAAAAAAAAAAADAAECBAUGBwj/xABFEAACAQIEBAQDBQYDBQgDAAABAgADEQQSITEFBkFRE2FxkSIygQdCUqGxFCNicsHRM1OCkrLh8PEkJTRDY6KjwxUWF//EABoBAAMBAQEBAAAAAAAAAAAAAAECAwQABQb/xAAuEQACAgICAQMCBAYDAAAAAAAAAQIRAxIhMQQTIkEUMlFxgZEFQqGxwfAjM2H/2gAMAwEAAhEDEQA/ANgJJBY14RZ9Iz5JIjaRMMqXIBOW+mY6gX62lKnpUdPENTZgSuXKNsu/1k3kipKL7ZWOKUouS+AxEdVjQiGUIokse0cRExSlDEQTCEMi0KAwJEKhkDHX0Pr0HrCxEvwCxjGBkoB+wTCQhmg7XMKFr8CSyQEjScHYg23sQbettpYVYGxkiASRZYcJGZItjalRkiAhmEGY9k2qFeNErR7TjiJjFZOMTCAgIQRlWTvAzkMBJWkQZCrhMRUZfBC2FyxZ1W+m1iOm8nkyRxq5OkXw4ZZZawRJkkMsfCU6ioFqkFxoxBDX89BC5Y0JqStPgTJicJOMu0BkgkcrErRidCyR5MRQWNRVx+K8Kkz5S2UXIBANup17bzC//eU/ym/2h/adMFGx2OhHcdROKxvJ9YVGFNQyXupzKNOgIJ3EzZnNcxNnjxxy4mdfwnHivSWoul9CNyrA6gn2lavkFQZkGYkNT1AFhe5J6G99dbXHaYvAMFiKDOrUS4+EkCqqlWIuDo2tx+k2sXUepTbNRyFLMt2R7kdNNrR8U9qtcgyQUbp8fmZfDeKstc06hv4hY3voKjMTZf4dQPUabzoVnKcbphgKiG5W1yDe2oy37HVf9mdThKmdFf8AEqt7i80SVEJrZKSC3jXk/DkSsQSmKRYQiiTWgTsJ10GrKVZ7CSpX7ajQkXub+W2kuvwnMu5DDbTT6yNPh2nxka66d/O0Dkmh1BozsXjcjWAvpc67X6S0pNhfQ9R2kWwahvlHcH0sIfJAm/kEkukCMy8bwnEs5Iw9ci1rBUtta+rg2+k3cJZXUtsDf2lvD8wE06hYBGV3SwJ1UH4W17giYfL8nJiaUD0f4fhxydz/AEOL5ZwNbD1aivRZRVZTd/gtlB0FgQx12uNp1oSc1xPmUvUCpqSR+s6ctE8Pyp509u0X/iXixwSi4/I1oOpJmCeb0eSwDvb3t3kRr/x0/WPUW+kVOgzGwN/9I8/+frHbomlbArUsdRvqDYAEeQEtqBaNV4U7bAAgDUkAHftHw+FqBBmHfzsPO0Foq4tqyLLIZYQrIlIyJNCAkX2udBJAShxCtc5eg38z/wAJw0IbuhHiAvoJlniNSpWy4dst73YklCQBoLDTQb9ZW4zi8q5F3Yansu356/QecnwTlhnTxszIxUiiQba7q7dxcbbWJv0i5sMMsKn0ehin9O9ocM6DhtEqlnvmJJYsQSxva4tstgLCXZnYbi6PTVmZVc6NTvd1caOuQa6MCNu0k3iVD+6qZFXdsgbMx6ANa1uvmYiUcUVFGPLOUpSyT/Vlx4OV/wBhrdcR/wDCgtK/BMRUqK7O2ZM5WmcoUsFuGbTpfT/SYVk51oitZpyi7r8zTDRSNopUFh/CiNIwwELSqAEE9NZJyLKKbKOL4a9JWrkqqkJmVtzY5RltsbNe2u0hhcXh2a1XMNx8SBlIOhtbVWtext1g+OO2JrU1F2QGxAtpe5J1I65evSXOGcKpeKWqMfgIsjBRmJAIJKs2gPTyi3Se39DSoK1qaGH5TwwBbww2twr6qo3C5eoF+t5axmCzqGGVcumi20+ktDHprrOa4vx02ZaZ06n+0jBTnIvNQjGjQbhhsCCGB6j/AIypVo2NjC8v44rSYPcAH4c2l7i5tfz/AFg1rh6jZT8IA+h12lU5JtMzThHW0QKSX7UqixJEHX4hSR8j1EVyL5WYA2+sIUuL7jvuPeFST4J6uPIF+JMLgC/SV0xbBgTqNdOmstHDg9Ihh1HSUWqFbbBqhJudtwO39YXLEZNYBexhTH3jYdSASbdbAbzIxXDXq3K/u1YkqjE5wuls5GmY726Xt0m3IzNkwxyv3GjHleNe39zk35eGGRqrVLOCpWwuM19Ab6n+15vcMoVXoGrUbKQ5UpZwbm2UAnRtNbjuJncSririggDOmHAqVQguAzH4QfxGwBsNbBpb47zWnhZaF38NLgix+N93Yb2udOmlt5TD4yxV6f6/7+JXL5M8zrLy/h/gZOO5paliCo+JF+FhfUt94qfLb6TdwuNSqgdDcH3B7EdDPPzXWnh3qVLHxCEpiwLEhhnqX3CqDbzLDtC8K4q1CpmXUHRl6MP79jNbin0JPFa4O/Cw9CplAAtnJ1v/AElfD11qIHQ3VhcH+/nCOL/0PaRaszR9rNJsUoFyRpKx4rT7zOOFJO9464LufaBQiUeV/BZbGh7AD6/rERElMDaPlvDwicnZWxFTKpbsCfac749+s7HifLlV8M5QAuQCE2JGYEi50vbpOTwHLeKrEhKTLa4LP8Cg7WJOt/QQxyRpuzVixSiuV2c7UDVqjld8tR/RaaE/ooH1nReJSw2Gw5dGFZqa2dFzMpCgnMSQMuoBW+tz6jU4XyFicMxf9zVupXKHZbXIvuhzbWtL2DxJemGIyk3BW97FSVOul9R2izmsiqLOm3Bq0YdTnWgASFbMf4QLm2mY3vb+kp4fnLD0xY5rnVjmBux3a3Qk6zpcTjKVMjxXVbnTN1ta9h5XlTl/Bj9nQlQCxqPqoBs9V3W9xf5WEzuM9l7v6E5LHOFOLr8zJrczLiVNHD5s72UtbRFJszkg9B/abuGw6oioosqqFUeQFh9ZdXDDoBEaErBU7btkdIxjrBUiv4cUPlilbF1JAwiyKpCrTkmysUynW4YhNxdT/Dt7GZOLomk/W3TsfrOjyxn1jRm0MzlPGLG1zr2jgMBopte+17mdLSwS3vlHsJZFAWjvKl8ASbMDwalclnOXsDf9Jp4OgKa5R9T3MLWQDcgepA/WRAiOVoHK7OE+0ngjIRiqXymy1l3AbZKlvPRT5gdzOU4TzDUpEFCAQwbrZgN0Ivax6+s9nr4daiMjgMjqVZT1UixE8Q5g4M+DxLUjcgfEjH76H5W9eh8wZ5ueDi9ker42RTjpI9h4djlr01qJ8ri/mDsVPmCCPpLRWeefZ7zAEqeCx+Csfh/hq7W9GsB6he89LKTZiy7xs8/Nh9OVFa0fLZczHKt8o0LMzWvlRRqxtqegG5k3WNYs2ZraDKoHyonZb9SdSTqT6CPJy6j+5OCiuZfsZTceRf8AEWrT83pMB72tA43mJclsOVq1mstNFOuY6ZmHRRuT5ToFWwJJyqouzHZVHU/26zIxWIr570cOpUjepUVKh/mUDTpoTGWSO2vyOsft3rgt8B4UMPRCXzMSXqP1eo3zN/QeQEw+M4NKWKav8KoKdqoI1s1r+GNizMQMuxvNJOIYwb4QH+WvT/qZHC03q4m9dFXKpK0g2f47KpdzsTlYgAXAuTck6PFtNs5xvs4bmPh7vT8TSzKqhF+WkPmpop6rb73Vs1+koYdrot98ov62nZVMEKVSpQbVACyedFzdl9VNiPMGc1jsEabFT0Nr9xuD9RabOGrQMWR3rI2eUOKZX8Fj8L3KeT9vqB7gd52iU55XTqFSGXQggg9iDcfnPV+HYkVaSVBs6hvS41H0Nx9Jly8cjZIK7F4UNh+Fu+oFh3Ol/TrJhgCM215tYPEggE9dvSZZ5GlwPiwRl2UMPwEffN/JT+pMuJwikDcDUeZNveGr4kbCWMORaZpTn2zZHDBcJDKBsbyRIEfw9ZBnAUyfZYA1TNoNTGbhqEEFVudSbC9zqTca3vKOF42grZDb4uvnNjxxHltERazObqcqnxhVWpqKbUwpUj5nV75gf4QNpXq4dkazC35g+YPWdBiMTY7yhxLFArr9PWWhOXyZsuGNWvgzwYxMiDCqkv0Y+wdoobJGgs6iAWSEIVjpTgsagWUxZZcVJCqsGwzhQACSDSJmFU4oXrVEvYIFy6201BJPmbGUjDZ0L0rD8T5d/aSxNcICPDC5SDbUlcwYX69IXhQITIWzmmcmYaXAUZfyIj8X4etOkK9KoxUoKhTOCSwF216XW4B7+sr8t8TVwVyFQ71TTJGrqhX5v4gGUedj6TNjjmtuT9qs0ZMmKS1iueDSM5znjln9rw90H76ldqf8QPzUyfO1x5gdzOrdY2SVklJUyEW4StHz4qPScpUVkbqrAqynobHUes9H4XzrWemMxTMmjkr8x6MTewuNemoM67ivA6GJXLXpq46Ej4l/lYaicli/s1qoW/ZaqlXGUrW0KrvbMFIb1sDrMTxTx/az0PVx5fvXIduY65Nri+9sguR3tuR5gH1j4XmmqtrlXDXy3AGa1ycrLp08/Tvh8L5TxVerXp+OiNhXFJic5vmBb4LLtp1tNNfswrfexY9FpMfa7iBPK+UFxwrh1+xt0OZqVVlVyUUMAFsChrXsM7A3JHQEAA3NzpNpV1nG/wD8sv8ANiqhvvlpgfq5nb06dgB2AHtNOHZXsjJn1davomgmdSpf9sqdlpKfrUIH/wBTTVQTN4rj6ofw8MlN6pXOfFYogS9rkrqTciw9frZN8k1EzOaKeV6FX+I029GF/wBM0xONYG4B62amfVTdfyP5QXHOL4ur+7qLhslNlao1IvZTqBZ3IHW3n0gKXFRlIqV0I+axdWIOo3Gu03Yn7ScoO7RiT0PkGvnwuX/LqMv0YBx/vH2nA1qR8RlUEnMbAC5OvQDed39nWEqItcVEdLmmwzqy30cG1x5CTztaGmrOhxmB8RCt7XGh7EagzCfiNbD2VxpsD0PoZ1+WUuKcOWtTKHTqD2YbGZYZF1JcCuLXKMClzN8QvNjCcxg6XnLNy/XV/wDDzDupBBH9JLE8DqoM46akX+Ie280Sx4pfIiyzR6Bg8bm6yGNq3E4PC8yvTFiL+cLW5qdxZRrIfSyUrL/URotvlp1Q3zHNt/WXW5kUdbTnlR3OUXLHU5Re3kJawPKVRzepmRfO2Y+g/vLyhD+dkVOX8pPG806/D7xsBialdxuEXUnv2Evjlmiv4m9SB+gl+jRCiygADoIrnBL2oRuT7ZAC0mGkrRsslYtC1ikooBqDJRhlpx1WECyTZdRIeHIVKcPIVBAmFozsY2RGb8Ks3sCZ54yJVdQ7BShUMSbBqe5/1Lt5hv4Z3/G9MPV/kP8Aaef4V1WszMcoCNqe5UAbes9Dxldsy5nrAs8YV9wLePkCgf5Y0pgEaWJA9prcW5hwmDqUKTOQ2HJDqFJOV6RBN9ASWyn6zMXiaM2GW90p1EYvlYZVz5m9RoTt949557zPj/Hxlap0ao1vQGw/ICZvM8hxUUqvkv4njqTfdHptf7WsIvypVb6Kv9TM3EfbEP8Ay8MT2zP/AGE8ytNvkzhf7Rj6FMi4zh2/kp/G3+7b6zzfVm32eg8OOKuj3KlewLCxIBI3sSLkfQw6ybLeQCTdZ5tUc1yxpxDiY/8AWoN9DTfWdSROV5qw4wxOOpsyVFyrUUfJWTZQ69xoL9vMXnU5ha/Tf6SceLRaXNMg3/JlVcQpIynNfYjY+hNgfUTluI84UqlfI1/BU6H7rN+Jx1UdBt1tC1ea0N0oAPUJCoR8rk9mP3R19IJTkukPHDF/czqKtQILn2zICfdpzmL4k4xDv4TgtQKqrDMDlYMxJS4y2BuL9h1gxy+tg1W9aodWL3Kg9kXYATVw+EWitwqow/CLW8rDQn1iLM0VXjx+DA4dy/Vqima1JmDtUq1LiwBKsKebsddB0v0iqchmrWun/Z6egIdrsR94oFPX8JPtN9q5YHVve4lZMSwbXX8rxfXnfA3oRNHA0aOFUpQUhj8ztrVc92c6n00A7Srj8U4ObMbjzlimnijS4NvK4mbjsBWCkkZgBuuvuJJvZ2yijXRp4LmEt81vPvNmlUVgCCDeec4LFMrjS5nUUcuUWYrrex1t6HtH2cRPTjI6F0lOssDQx2vzAjzW1/Qywzi//Uj3lI5kuyM/Hb6KFTglJ91sT1U5fyGn5SxhuBUFFsgPm2p9+kMuKS9r+8Ory/quS4ZH03DtD4XBpTFkUL3sN/U7mGYQfjCDavEpsNpEK9OBFMyxeTtHuietlTw4vChmWNmjWLqQFOKTzRQBpFkLHEjeSpjWTKokFhP2bvaW6AW3SP4Yv6SexdY1QSnw+nksVU3GuYBr+84Xj/KtGlUUgnLVq5bHUU7ozA08tiF+E3FzO1q1mXr+UglntmAOU3FwNDYi47HU+8OOcsb2TBPEpqjhMf8AZsiorLXKZjZmtmpqT8pIJuFvub6XmVwX7DkemHxFaoGa5yIqC2ptcm++/wBZ6bjtfhGv5zm8LzPSpVAELquYrUpspAB/Eo+6QdwN77TvSeRNpcjKfp0m+DmuX/sxwj4OhXKM7vSV2R6jBSx3tltl+t5v8C4VhqNzRoU6Tm6nKDmIGpBLfEPTymDzDisNTpVBhTiQVSo1O2IrpSpNqwKU81rBtbWt02lrhnHlesrVBlvlNwdC1tL9gQbe0tiwSrmJHLlTfDOtWFySNPXbaTxVZaVJ6j/LTVna29lFzaTk6BGNnL/aNS/7tr+QQ/8AvWLnTFmlg1C6GqVS/wDDlzN72A+sBxBsbxLDmmuGp0sPXCkVnqjPkuGD+GNem1hfyl/n7h2bBXXXwWVj3yWNNifS4J9DFhK5WUcaSR5Swtqek2OC8tVaoVmuiE3BHzHr8Pb1l7lfl0Vv3tQfukbQfjcdD/CNL+3eddiKw6D6RsuWuEUxwvlkqf7tbi/QAk317ynjMULgS1TqZhYjb8pSxVH4/ITIXNTCMPD1EG2EV/pGp4kBNo1GpmBywBGpUivynXbztAV8e6NvADiGRvSUOMcUDC8ahTUTwnfMfhc/eAFj6+fnDpbNY3JHfb6TkMJxPcd50NBiwBvuI0o0gJ2W8RSPSRwmPYNlYXjsTaA8SxiDCx1XK2+/eTwfGypsdj7StxVcyX/OYRxHS946XyhW74Z6XhCHUMuoP5HqDLa0ROc5CxpfxUPQI3oSSp/Qe06tlltmZtEuiuaUE9OGqm0gpvGTEaRXNIxvBl1aV5PwIdwaFDwjFNHwooNw+mVmSNk0h2WS8C4I2uLX7ecWxlHkqUqZUg5tO006FUETj+KcQrUDlqIbdHGqHzB/pGo80rlBvLPDKStHLLGLpnUY7EgSP7fTFO5IE4jifM+bRdZiV8dUcasbeW0rDxG0rJy8lJ8Hf8K44tSqVXWR5p5W8YeLT+GqB6CoB0P8XYzkuAcSSgSdSx7DpNXGc8tlyoNe5jPDOOS8YqyxlCpnL4l1AKVSBmuutx5EX2B16yrhDoV/AxS/UhQLEzYwtB8RVItmd9xpbzv5TpeFfZ7TSxqNfW+RBlW51N23P5S88qxyuTIxxucaRo8oUW/ZlLdWYi/4dAP0MvcxYMvgsQiC7NQqhQNyShsB5y7TQCwGgGgA2AHQQjVJ5GSWzbPQgtUcPytzjg14fhw+IpoyUlR1YkMrILEFbX6SVf7ROH6r4viAggqlN3uDoRYgXBE363AcOzlzQol2NyxpIWJ7kkbzRwuFVB8IC/ygL+kVWkF02eX4PmejZKFCnVVQGtnQgZQb3JO++/eXnxY3vrMjmnDvhMW6vfK4vRfoyZibX7qWsR5A9ZlJxPMR0+sb02+RlKju8NV0vA1PiNrzMwnEQUIvraV6WNIb6xHFjqR0mLohaYmGOIZG3k8Txa4teYGNxI/5M5ROci5xPHg/EJg4niYHWVsfjTawMqUOHu+uw7maowSVsjKTb4C08YS2k73lqnp8ZnN8N4HkIO/mZ1dIBV0kssk+ENBNcs3WoJbQzHx9llWpxK3WUq/Ec+kgkVbLj1PEouL65Tb1G35zhxxPTTc9J0SYvJfXv+k6Hlb7MFVhWxJDX+NaS/LrqPEY7/yj6maYVFckZcvg1/sy4O1LCtVqCzVyCoP+Wt8p+pLH0t3nUVxJmBqXMn27A+qAEEwiUpJaZhALRmxEh0WECyIaPeIyiEacUKGjQWGkAFO8MlOSpUJbShFlIaMAQUWlHiXB6FZctSmptsR8JHoRrNXwYOotosZU7Q8o8cnIjkLDKb/vCPwlxb8gDBYvkum1/Ddk7KRmUHpY7ge86iqYyUpqWfJ3ZmeKHSR50/K2JR7rTDW6qyWPuQfykKXKWKqNdqYT+ZlH5Akz0hqUY0zLfWT/APCX00TJ5f5eXDqdbu27dh2HlNYyagyRpGZJTcnbNMYpKkBvIhbywmGlhMOIrkkMoNlVaEJ4cstSgmNom1ja0YfNXLy4zCvSIGa2akx3SqB8JB6dj5EzwqkpUlXFmUkMDuGBsQexuCJ9EsSZxHO32aPiGNfClRVP+JTbRap/EG+6/e+h8jqdGOajwyUlfR5kuPZXUg+RHcGWm4sL+Rmfj+E1qNZadem9MsyizC1wWAOU7HfpJ8QwlnKm9wXuw/ClhdvxHUa6TVopKyWzRcrcSHeZWIx1zpKz0QDq/up66yxhKFz+7R6hG9lNh6gXP6QKCQXJsgifEt+p1nV4RFAFxOYP+Lf5SumWxFvUHUTVp4+4k8isaDo3mri2kq18YdrzPq8QFt5lYjiBJsusnHFY7maz4qx1MDV4go6weD5Vx9cXp0KhHe1h7tabnC/skxdRh45SivW7B2+iqbe5EprGPbE2bM7lnh743FJTF8l71D2QH4j7aepE91yzleVeD0cLWamhFgGGZiMznMALn30E61kk83DSDjeybK7mQEOKMkKElaQ1NghGhKlKQyzgNECsQhAsfwobOohFDhIotjUXqaWkorxTOaRGCqU4aMw0hQGrKL05JYTwrwq0xHciaiBCSQow4WPF2H1AijJ+HJxQWGiApyVo8gzQHCdtJVqAnaHZo1PeOuBXyRo4e0sARR4rdjJUVeIcPp1kK1UV13s4DC41BF9iO8824xyRRZ2dHdSQy20ZbOQSddd1HXrPUpBMOo2UD0Al8OZ4yOXE5tNOjzjhP2R4Y2q1nqVM1jk/w17a2+Lp3E6ypy/SFIUqSrSQG9kUD/qfMzdKzF5hpVAuZHygaEXIvc+UaGSU8i5oWcFGHVmTxDkHDYhSKoZnO1UHLUX0I39DecBx/wCyXFUbvQqJVQdz4dQX7g6H6GexcL1ooSbkqNTvG4vhy1FgoudNPQwrLJTpv5B6a0tI8J4f9m+Oq1FRlVMwvd3Fstr3stzPS+B8iUOH0vEy+PW2zkfKTp+7XW3rvNnhPDqwqK1RQAq5RqL/AC2Ggm5aNmyVJJO0DHBuNtUzD5fLhWVqbKLlgzXFybC1j5CaVbDBlKnZgQfrKvEuNpRazKxNr6AWtr1v5SzwvHCumcAgXIsfK3b1i5N3/wAlUgw1XsuynheWKKMG+IkEEXOlwb7Ad5reFCgRxITyym7k7LRxxiqSBLTkjThIolj0U6wtALTvLdcRqdKUT4JuNsGqSYEL4UmEi7DagMsUKaUUFnUNcx0eTtGyQWNQ948iFkoAkHSMhPWEihsFCiiigCKMTFEBOOBm5kWQw8UNgorESapC5Y8NgUQRUxsxhooLDQMMY+aSlFuLLmAsdSB7xknLpCSmodsueJMXmHGGwphCc1jcXOx2sB6e83LRWhhNQltVnTi5KrMjgbVPDs6Fctgt7gkehmqGkorQTls26DCOqqyOaMQZkY3mZKbFcjEg26AXvbeaeBxXiU1e1s3T62jSxyitmuARyRk6TOc4y4GJNzb923v4bAfqJo8uIRQ/1P8ArLWL4JSqvncEm3ew/KW8PhlRcqCwHQS080XjUV3wRhiayOTKXFcXUSmWpqCRckHsAfMSfBcY1WkGe17kaeUFzBjAlEgg/GCoI6adYHljEE0ypUixJuRocxJ0i6Xh2r57G2rLV/BtRRRGZjQCqkdx7xUqgtuPeUq9dQ5uRe+oN/I9N9I9LEKNzrvs2vfp5w2Ci/4g7j3i8Qdx7zO/aVufi6afMNbW2t3knrL0P0s39vKAJoAxQWFYFbjYk/qY844JeK8UU44V4rx4pxw148UU44UaKKccPeKKKccK8UUU44a8V48U44Ua8eKccNMbidBVqIQACSLkDX5oopbB95n8j7DZvFeKKRNArxXjxTjjk8VTs1fzt+dQTd4H/wCHp+n9THim7P8A9a/Nf2MPj/f+n+S7eK8UUwm4ZlB319Y8UU44V4rx4pxxmYjh7s5IK2JvrvqoHbykG4W5N7oCRbr3B2t5RRTjhv8A8XUvfMl/r3vb3jHhL913B69L+XnHinHGjhKRVAp3F9tt7xRRTj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24588" name="Picture 18" descr="Immagine di un gioco, simbolo del progetto Per Conta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577576">
            <a:off x="11328400" y="5451475"/>
            <a:ext cx="19446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Immagine di un progetto per l'autis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4630">
            <a:off x="10294938" y="4538663"/>
            <a:ext cx="23987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25603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25604" name="Picture 15" descr="logo as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525463" y="1304925"/>
            <a:ext cx="11664950" cy="84730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40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Per una scuola inclusiva</a:t>
            </a:r>
          </a:p>
          <a:p>
            <a:pPr>
              <a:spcAft>
                <a:spcPts val="600"/>
              </a:spcAft>
              <a:defRPr/>
            </a:pPr>
            <a:r>
              <a:rPr lang="it-IT" sz="3200" dirty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ICT per l’autismo</a:t>
            </a: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it-IT" sz="28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Tavola rotonda: Alcune significative esperienze in Italia</a:t>
            </a:r>
          </a:p>
          <a:p>
            <a:pPr>
              <a:lnSpc>
                <a:spcPct val="110000"/>
              </a:lnSpc>
              <a:defRPr/>
            </a:pPr>
            <a:r>
              <a:rPr lang="it-IT" sz="2400" i="1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(</a:t>
            </a:r>
            <a:r>
              <a:rPr lang="it-IT" sz="2400" i="1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cur</a:t>
            </a:r>
            <a:r>
              <a:rPr lang="it-IT" sz="2400" i="1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. scientifico Maurizio Arduino, introduzione del VP </a:t>
            </a:r>
            <a:r>
              <a:rPr lang="it-IT" sz="2400" i="1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Autism</a:t>
            </a:r>
            <a:r>
              <a:rPr lang="it-IT" sz="2400" i="1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400" i="1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Europe</a:t>
            </a:r>
            <a:r>
              <a:rPr lang="it-IT" sz="2400" i="1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pPr marL="639763" indent="-18256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“Prima Pietra” - il trattamento ESDM (</a:t>
            </a:r>
            <a:r>
              <a:rPr lang="it-IT" sz="2000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Early</a:t>
            </a: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Star Denver  </a:t>
            </a:r>
            <a:r>
              <a:rPr lang="it-IT" sz="2000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Model</a:t>
            </a: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  nella </a:t>
            </a:r>
            <a:b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riabilitazione  precoce </a:t>
            </a:r>
          </a:p>
          <a:p>
            <a:pPr marL="639763" indent="-18256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"touch4Autism“ – comunicazione e apprendimento  a scuola e a casa</a:t>
            </a:r>
          </a:p>
          <a:p>
            <a:pPr marL="639763" indent="-18256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“</a:t>
            </a:r>
            <a:r>
              <a:rPr lang="it-IT" sz="2000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Abcd</a:t>
            </a: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sw” - metodologia </a:t>
            </a:r>
            <a:r>
              <a:rPr lang="it-IT" sz="2000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A.B.A.</a:t>
            </a: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(</a:t>
            </a:r>
            <a:r>
              <a:rPr lang="it-IT" sz="2000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Applied</a:t>
            </a: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Behaviour</a:t>
            </a: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Analysis</a:t>
            </a:r>
            <a:r>
              <a:rPr lang="it-IT" sz="2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  nel percorso scolastico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sz="30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Laboratori: </a:t>
            </a:r>
          </a:p>
          <a:p>
            <a:pPr marL="995363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Robotica e Autismo</a:t>
            </a:r>
          </a:p>
          <a:p>
            <a:pPr marL="995363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Costruzione di strumenti di comunicazione</a:t>
            </a:r>
            <a:br>
              <a:rPr lang="it-IT" sz="24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it-IT" sz="24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per persone con autismo</a:t>
            </a: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spcBef>
                <a:spcPts val="1800"/>
              </a:spcBef>
              <a:defRPr/>
            </a:pPr>
            <a:r>
              <a:rPr lang="it-IT" sz="3200" dirty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Esperienze a cura di USR Emilia Romagna</a:t>
            </a:r>
          </a:p>
          <a:p>
            <a:pPr>
              <a:spcBef>
                <a:spcPts val="1200"/>
              </a:spcBef>
              <a:defRPr/>
            </a:pPr>
            <a:r>
              <a:rPr lang="it-IT" sz="3200" dirty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 </a:t>
            </a:r>
            <a:r>
              <a:rPr lang="it-IT" sz="3200" dirty="0" smtClean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CTS (Centri Territoriali di Supporto per le Tecnologie nella Scuola) </a:t>
            </a:r>
            <a:r>
              <a:rPr lang="it-IT" sz="3200" dirty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si </a:t>
            </a:r>
            <a:r>
              <a:rPr lang="it-IT" sz="3200" dirty="0" smtClean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raccontano</a:t>
            </a:r>
            <a:endParaRPr lang="it-IT" sz="32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lnSpc>
                <a:spcPct val="110000"/>
              </a:lnSpc>
              <a:defRPr/>
            </a:pP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lnSpc>
                <a:spcPct val="110000"/>
              </a:lnSpc>
              <a:defRPr/>
            </a:pP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5606" name="Picture 1" descr="Foto del tavolo touch "/>
          <p:cNvPicPr>
            <a:picLocks noChangeAspect="1" noChangeArrowheads="1"/>
          </p:cNvPicPr>
          <p:nvPr/>
        </p:nvPicPr>
        <p:blipFill>
          <a:blip r:embed="rId5" cstate="print"/>
          <a:srcRect b="4889"/>
          <a:stretch>
            <a:fillRect/>
          </a:stretch>
        </p:blipFill>
        <p:spPr bwMode="auto">
          <a:xfrm>
            <a:off x="10247313" y="1997075"/>
            <a:ext cx="23574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3" descr="data:image/jpeg;base64,/9j/4AAQSkZJRgABAQAAAQABAAD/2wCEAAkGBhQSEBUUEhQWFBQVGBoXFxgYFxUXGBgaGBUXFRcaHBgaHCYeGBojGRQUHy8gIycpLCwsFR4xNTAqNSYrLCkBCQoKDgwOGg8PGiokHyQsLCwsMCwsLCwpLCwsLCwpLCwsKSwsLCwsLCwsLCwsKSwpLCksLCwpLCwsKSwsLCwsLP/AABEIAMMBAgMBIgACEQEDEQH/xAAcAAABBQEBAQAAAAAAAAAAAAAFAAIDBAYHAQj/xAA9EAABAwEGAwUGBQMEAgMAAAABAAIRAwQFEiExQQZRYRMicYGRBzKhscHRFEJS4fAjYvEVcoKSssIzNFP/xAAbAQACAwEBAQAAAAAAAAAAAAADBAIFBgEAB//EADARAAICAQQBAwMCBQUBAAAAAAECAAMRBBIhMQUiQVETFDJhoRUjcYGxMzRSwdFC/9oADAMBAAIRAxEAPwAkLDixREBUX2RoPuhSXbazhJnVV7ZbwMpW15HczygngRWq1BggLP260FxUttt7SMtUHc6Sgl98aVNsmJSK8pNV2yWE1HANz8FAsFGTJgZ6kNkspe4AAknkuq8JXJ+EZ2j86h25Kvw9w8yztD3iXnToiz6hJkrDeZ8ybSaaTx7n5lnRp9vqbuEW3kHe9kpmnlmgxTmVCNFlSxPcb2yrxRZtHjfIrC2+JyW8vy9mCi5r9SMucrnj355lWuhQqC7cCd5f0KMmRwlhTsbea9xt5qy+snzJ/Z3/APEyLCvQ1TU6YdoVqLm4MxDFVkT+UZepUlcN1AWUvX+YxMmAkt1buAWRNNxb4mVk7xul9B2F48DsVOClFe4U6EgvT0ZC8wqWF4QvT0iIXkKWE0henpHgXkKQhewvT0hKbupsK8IXZ6QwkGeSVaqG6+QVCpXLnT8OSs9HoDd6m4H+YvZeF4EuvbmmkKZlPEzEYn4lRQldRpmobB/tC12BxmMwrxOhepfEJCduvJtJkDWFlq9rc8ySoK9oL3SV4FuHfMpkTEllegqMFXLsu59d4YwEkoLOqgs3AhMEnAk1iszqrgxjSSV03h7h9tmYC6DUPwSuC4WWRn6qpGZ5K86pKwXl/NNeTVUfT8/MsqNPs5PclNWTmvcSgDk9pWZBjklD1QvW+W0m83HQKpel+CmMLM3fALLV6hcZdmSrPS6It67OoJnkV43g5xkmXHTohLi45p94SDMplGs2Di2239U1eDnb7TT+LStatw7Pc8AKkYwnmqPa56yiAc0MB3Pj6EJcrLYGE7grDtgDt811i66zcAlcTstfBUBGkrqdz2smlLTBIidYRUsNYJEofLU5w00Va2gAwNifQSgF5sZaabmZB2ZHNpGQ8pVn/SnOPfJd5mOUZZRqprPc7aZlsA+WnXLNcTUXMw7MoCFAnMH0yCQciMiF5hRnjd9OjWpycJq4gMoBjPF6mEJhW+YKMheAJ5hGbku9pGMnEYkDLu56nql9RqFoTc0kqljiBC1NIWst91NqSdHRkfuNwszeNmdQkvGQEzsUDTa+u8Y6PxJGph1IITSEIfxM1rocx0HcfzoiVjtzKrcTDIGsiE6GB6k7NPZWMsJKQqlqtYbkM3fJR2y8dmeZ+ypUmlxyzV7ovH5/mW9ewldbdjhYiSeqtUqIbGPXZvLqVMyhhaYALufLwG5QutUMmdVoAMRHuGbTkA+YPLcfYKJlQOzGqF/6m4iMJLjlnEDz3Cu2Vga0OmTv+3RKXUi9Spha32SxCSd+KHJJVP8ADW+Y19xMuCpQmtaidy3G+0VAxoy3OwVq9i1KWc4EVVSxwIrmuV9oqBrAep2AXU7nuenZKeFoBefecdU27rvp2angpgYo7x3JUhevn3lvMNqm2VnCf5lrTRsHPcldUJXhcosSTqgAkmAFQgEnEY6koKDXrff5aZ8Sqt43uX5Nybz5rJXzxXTs5LYx1BsNB4nZXej0GPW/cC7Z6hsmc01YerxtXd7oaz1d81NZON3h39RrXA6xAI6q3xBw/e1nnNZw1nEwB0lairaW1GBzTLSJB/m6yrKwxHCd9/51S9y8Sz8fcQ+wniWC1wzG3xT6ddzjEEKWpbA5obAy+a9sbwDOoBzG6SPE0ygZyDJy7ILVcNcY9lDHUy7qCPkVlq1cOdkvbG6HjONpQxxJaipbUwZ153FNSoP6dINnd7h8A37rFcb8X2yjTxUrS1ucPFNjJGUjvEGFcuii7IF5eHTkSNIyhK3Wag2k9rmtJcJIIGwG/SE8r8AzJPSFYicrrXlUtNTHWrPqPIyxmfIcvJHrt4nDGBr2YnNykuIBjQmM1kqbJf3MgCYnopWEyfiU79u5HXBiTsDwDOv3TeNG3UC0BrajRBbll/c3m2VBUY6zuwzpABA1H1C5ndd5PpVGva4tIMgj+fBdWuO/adtolr+48DvDT/k3p0Wf1NDafOeUP7Sddn/ye/8AMt2K9WugOhpOW8H+dUP40tDBZjMAu7o6n/AKqVw1tRzWODg058isxxNXc58kktYIbJJidYQqvHk2BlPp7jVdvqGYCtLyXgD9I36n5ojYMTKeHTESSB8Eyx047+5AHl91cZQJW88f44Koss5PsIr5DyBcmpOpC1kmApn1MAhup1KTLQGnIea9tb8QmPNaDgSjOYyjb4kT/hQkdo6Gd6NTsqtSmCJIlHOGrrc92TC5o5DIJe+4UrvbqcYhRmCPwzjo0mOQKfYi5zsMHLXkPNdXfYAaQZgDSBmcs1Qp8L0gNPjkqd/JufxWQS0dsJivwlP9SS3QuCh/+YXqW+9v/SE+4T4M5/cnD767hlA5rot32RlCmGUx4nclNs9BtNoa0QFJiWW8n5R9Y20cKP3l5TSK/wCsklIJgKjtdvbSbLtdgqdVZzhYeTWiu2m0ucYCy15Xs6qcsm8lFeF4uquknLYbBVAVeabSCrlu4FnzxK163gaVF9QCS0ZDrMfVc1quc5xc7MkyT1O66FxFRxWaoBsA7xggrB0qeJwHMq0rOBmCxIQCTorFlsT3nutJ8lurpuakyloMR3RexWRobAAHggHVc4AjK6c4yTMNdd5PpE0yCNwCN/PYr1ljdUcXNnMYiI93nny5eKN8VXUJbUGRaRiPQkSfJW65DaZp0h3dyMy48+iDdeQBgdxmoIvY5HUBWOzydZOymrUMByOfqCq04XQdQrTahKC3HM0NTBlk1js7iJ/Ze1NV6y0wCBoduq9c2RKCTG0IIhG7L1MgdoKbtnO931kQoeMb/DaPYsqirUf77mkEMaPyiNyUKtNLumRlp0zWddS3G3IQrHRqrEZmY8qfptx7x9nGeXqrjomBkMgeqr2dsDPyUjitWowJm27npZqNAMx1U9ktZY5rwSAD55ET8JVNMq1SAg6ipHrIadVjmdpsFioWim2qwEYxOTjzMiDMEREKC8OCKVXU1GzywnMaZQsfwLfzmMfSIloIc2DBDjrnGYIhbdnErcpY8c/dM+Wy+d6gailyqMce0uEKnDe8yd4cNGzZYy5vMiI9FFRwEEHTz+iIcZcZWcUiGy6qCMLS3wxB5n3SB46cll6t6scA+jIDtabjm09HaPHVbnw3kmehVv4I4zKvVUHeWWS1wJgac9FWdi0c4lvLIKexvBcC+PASRH1Vqz3O+s/DSBInMwQB4rROyhdzRIKc4Ei7UOAEfzyW59nlcBz6fMSPLVZe+rkZZGhoc579SToOgAUvCt5dnaKbuoB89VnNdrReQq9CdspKjmdPrNVZzUQrU9VSqUkvEWkCS9wJL0HBrLQDoQU8OWIpvI3KtUra8aOKz7aEHozWfUmivC9RTECC75LO2m0l5LnGUwvJMnMqC1H5JqjTrUOJBjmU335TBgSSVVPEUzhbpzkql+HznL+QvRSC79QQqeP1j84x/WSVr3qOaQQADkRGUHVBqN3RXYGnuulw5wP8IuAByVKwOl+QLnMJAAzxMP256KaPkHEMdC2nGbGBzNALw7MaE+YHzV2y3wCxxAwkAmDmVTF3NqNjSd/uprLZKVJ4BMnCQ4k5QchAPggHbCDMbZq5qlzS0kGQXHUyPgEVtteoyhSl0AjCYESW5SfEJtltIbkGjDoCNf8ACdbb0p1qJpu7r2ZjMEOg/YrvDKYWg7LVzzzMhamf1ctz5K7RqAAgjw5J1rsoLSVRZaCBEoPYl8f5bH9ZfoWSTJVy1UQMhyVS7u1e4BrXQd8Lo9QFqqHC1Ulri1xH+0j0lK2vs7nvu607g65Lk7RpL/cGfos/f11CnVOEQx2bd/Fdeum4Hubk0MHI/ZCL/wCEm1CGmMsyBPwjRL06s1vuPRmb8g/3JOP7TkD6Y2URpreXpwNTp0ie0OIaaEHKY0BlYe0McxxaWEwJluYhaXTeTa0eg5lG9Fq9iQmmqhdJJ2GQU9W0iMpRThbg+0W9+CgzIe9UdIYwdTuegzTdmsJT18SVKn3hHhgYKWLCXEmIAkkzAAG5XUuH+CXvaKlpHZ7in+b/AJEaeCMcG+z+jYGCCatWM6jtujG6NHxWmJWc1Ws3nCdfMeVeJynjj2T0639SzAU6g1aMmv8As7qsNe90upRTwNAGxBxD4r6Irwdlj+NLmpVacmG1cgyNXE6NPPxQqNY64VjmFUL0ZxOtX7F2shGLs9plWysgUKb6exBcw+ZEg+YRi9uG3U3g2mzxOWId5ojmRl6rJcY02hrBTAABJMeg+vor5NY9qhGORBvQq+oSa9OM3W14JptpjYAlx9TCtXYTks1cllD6hziBMbnw80dva2ii3u+8dI1zQrMbtqxWxN3JnVXcfWWlRYatTv4RLQJM6LKXx7X2mRRpebz9Fy1tN9R0kOJVtl0POsD4/JHazA5MFX45rOlJmkPtPtXNn/VJAxcn959Akh/XX5jH8Hs/4TZsCmAUYTwoyWY8BUbTWAOZjNW6tSAglevidqe9yhCsfbHdHp/rt8AQdbrUWkgajwiNlRq25xgj0zM+SMPoh2WWWuS9s1gBfhawS4gN2Q0dPiXdyXKvpOf2g66LsrWmrFLf33RDWjr9ltLddVOx2cMpDvO99xjE6OZ2E7LQ3NdwoUWsAAIEuIjXU575koPxS/G0YdBIPPOCp2vxhZRPYzn1GZ5ltAcWkwdQebT9lJSs7i+RDwdOfqZCGXnZHFjXD3hl6afBEuG7HVdUGZYMp1g+SCWAXdICzBwZprj4Yq1y6CGGMOrnQrVl9j7+2cHWjKZnBz8StXd7Qwd3KeSPXY6dc1VfesSQIRzyGmbsfs4s1OW1MVWRqSRn4BEbs4IslJs9g3HzIJI9StBgGq9JUd7Z7njdY3bGUqFiEAYQA0yFPXbiy0CemlAJ9pDMY1kCM/VRVwANFOorS2WoZHE9mcqveu41nsDXuc1xDQMt5gA6zI8lPd1DA0vqBoOcMaCQ2djl3nrSG4Xuq1C0kucQc9GAiCGnUTufJaK7OHWU4c+H1APeO3l9dU9prwnAH94VmAE5tc3scFe0GvaAaVEnEKIycTrmfyt6Lq133dToUxTpMbTY3RrRAVnEmucu23PafUYvieGomOqJlaqGiSYChc3EzE44W8uiV74nYwWkPdDD4nYKhbKdNtUO997Mxvmcm+e8KrQoVH4jQ20nIHooLE40qh7QgvALjBnvIYJAzCAZMKvsJMxruDmDPz3WG4o9nNntBLnMNGofz0/d6Sw5ei3VElzMWUkSZ26KRwxCTtHhupV3PX6kJBnSo6M+eL84GtNi/qNPaMGlRmRH+5pzatRw8bPXoU6nZjGO64nmNdvA+aOe1S820bFgbk+0OgDkxmbj5mB5rlNy3m6mcIc4Z4hBjOI+ivVD6zT7jwYuXFJPGRN/xVZ2CiXYA98hrHAEOBmSSRqAJ15hYxlrbOYI+I+4RyzX297B2jsUZNOWm/8AOigr02VPeYM9Dofgp0af6deHPMeo8gR0OIO/E/3N9f2STzcjf1O+H2SRPpp8x3+Jj4hwPKlbU5qNrU+ExM/BvEV59nSy952TfqVmrPelUDTEPH6bFH+KOErU54eKT3sAEYBijKTImVla9leww4QeRBYfRwCZpNTLjIM6GsQ5XIhalfjdHAsnUx91sOBmsqVXPDsWACIOuIxmP5qubdoQIdIE7idBzWt9m94BtoeyI7SnMifyuBHzKHbpqwCyiNDXWsuxj3OrVabS3CNN1n7XdpDoIlpRCyuc7KYI06o1Y4c2CM9ISqJmBLYmJFy4QW1G906Z6x/lWrqDWVcOc7Ax90cvG7HPIkxqIH3Ut3XE1hBjMeZ9Us+mYsVHU8GHcLUG5BFLufDghjngeCkst4sB105qkfSW1v1C7siaRy8WO4m9obLNTLzzAECTJWFvH2t1HjukMHU5+gRhRc/4rOqpPvOy1K7W+84DzCDXjxlZaAl9UeAzK4oziita3Ob2roAkwIH3VOtbKDHQ9/e31d8tEddC5OH/AGhAqYyTOlXh7aqAkUKbnxu7uj7ptz8VWu21AS5tKjiAIY3N35okztvsudWWjRdVFXC2o0EYoOWeQxNhdAue3OxtaA1jRo1o7saGPHdD1VaUrhBz8mHUKFOBzOoWKm0N7uXRTOKBWO3Zo1TrBwlK1uCMREieqI1O9hGZ+Xim2txwHDl1QWyW1zGucAXke9GZ/krrPggYnQJJfTQ1zSXd7Yftsh1907SWRhAZE4i4AeaE3jfL6VVtWuMLSfzESegGyE8U8fi0kULOcTn5QNGg6lx3jku10GxiQOJI8QjdXFxFJ7WScJwl+2LQgc1Lc1dz6pykaknaEFbZxTYymwThGvM7lanh+iWgOAkHYazzS9hGcDqNhQq5PcMUWfpMZ6HST47KWpoGj3nE4jyjXyyXtE4nTyzcYgCNhzWQ9pvEv4WxPLTFSv8A0qfQEd93k2fVSprNjhR78Rdjjmcm9oXEX4y3Pc0/0qf9OkP7Wk5/8jJ9FnLO+HhQtBXsraogRQo6Er29WYUbfZYS3DIC0HB9/Y64Y4gYhOkjuS6D4tn0WKDiZkqzddowVQ+JwkGOYnMeY+a9fSr1kfpO1naRO2tiNEkLbemXcpVC38pBMEbEZ6Qksb9vZ8mWP1B8QQFbu8tFRpeJaCOXkqVN6sMC1DjcpERzibenbml2EEYv5uE+rTZVEPayoOTg1w9CsvYbPVqOaKZDWiMTtwAdBzlWLe+pQLnMBdRzFQjvPadiBlLc9RyWZs07VvtB5jgwwk14cC2N4JNLs9yabiyNycObfgsRwddzRb6uAktDHdnOpGIaxvAHqtG7iVtWi+mH4REFziQ5wInIfBZvhy0iz2mnWqzgxYTH6Xd2Y+PkrbQNcAVsJ/vFbiq4nRKVCN8JCtG2uBBEB3OZ/byRRl2McA5rpbqCYIM85iEE4rtrbNZ31GtBLSBIyGZjKdTmrXGOpEn3lqy3gHgYnuJbOrYz3nmiVB+UrF3HfFlqUw4OLeYcYIO85ou++6LYAqtE/qqNz8G6uK4zbe54DMIW62Rkh7uZ8lHQc5/eDXNB0LxhJ64dfgvCA4kEyfQZqjv1q5IjaUnuc09oF9irU7NhkU3d4jTFBy8G5+pWSMk76rrV4cDNrgucOxMwHNiT/wAdxHND7b7KaZ9yrUBImDhePorGjymmVQp4gLKXzMVw1Xw1nNJgvaWg9VXoUhnOXznf4onxBwTWskOJD2n8zQZb4jZDrK3E2Bz8irKiyuw70OQYF8gBT7R9jrGme7+YEEZ5z1G4K1HAt+VWWrsnGabyXQdWnXuoI6x5iMo8TB8YEKxYKBY9tScwcxO059VPU6L6tbADmDW4qe526lV3CIULacgsbcl9tLRnl8lprBWbjaSclg7amrbBjwYMMiWb9v8A7uBkkxJAzKoXNxTTo0HYiA7qfmmcc8T07PReWkNMaiASYyC+f7RetR+KXHvEkiTqTKstLpGv9W7GJFmCjGJofaDxb+MrQx5LG7we877bI17OuG8I7ZwJJM58pXN2OLXA+8AZjMDmuw8A8c0XNDMIDogtOR8irLXK9enFdQ49zPVlS2febZtzMhry0ydRtCKGnEYT5D3QPknWG303t7hBB1B19V6+m2cp/wBuyzZUAZjBYngxVsmjnpGS4L7XL7/EWkNaf6dCWDqY759cvJdX454jFms1SpIxAFjB/eR9NV84F7nuzM75+qu/FUZJtg7GAUg+8VMhIlWC8AZwUylQLjhbmTmtFiIyuwZfvorNjpHAX8nAHzTalAgwWg/NFruqsZSLXAkuJy+Wa6+AvckiO3Qlqhf1ZrGtD4DQAPACAvE1talHuO/7fsvUn9NYf6FnxNHSYUUuywmo6BpudgPuld90l7w2QJzk5aFbGw3W0NwNyaPzcydZVdrNX9H0DuRRN0gs1lwhoZ7g3/UmXnbmMpugwQcMRmSM4G0c1Zt9o/DtEt7ukc8sgPOM1jrVaTUfMCSYAGg3gfdU9FDXPDswUQZeZBcSWiXHUDT+2VSiGzUEGYBgZCQAPHwWqstgAaQ6HTrOngg9+8OvwHse9yaZLm+HP6LSrXgAZlVchY7pr7iv91Wg1oIhoDcubcjnrsgfGznOs1RpJcIBALiRkclW4OsrrP3HScXe0yBOoV3jRsUHHm0oJLLZgmWS7fp5/ScxFLf+fFdU4QsVlZSD6FMdqRJc7vPnx28gudC78hidM5gDLyR64L3/AA1opET2YIaegcYz9VHyKtbXtQn/ANidOoTdidKqWBz3NcDhG4Oqnp2ZrTIEk5E7nolbL3ZTwjUuMDPLLcnkorQHPcZmC0xGg2nLfNZAgy2GTGU64rOOE5UzE7TvHOFLRsmeL4qew2JtOm1jRECPqSepKmtHdaBz+S8QM8dSBMyPHNJwsz3sBc4yAAJPegE+QMrktAYTI8/t4rtvENqbSouqunDTBOXhp4kwFw4VnFxJ1JJ9ST9VqfCk/Sbj3id/Ymksrm4SdSY2GZOhk6KZ1EmIDiBqNT08kCslvwkZSOXMfRXLRb3PnEcLf0NJOmmJ2p8FrBqAE57iW2VLRanUa006kAnTUDoYyRe38d1mMptG2Z5FBLwaOzJiIGSpNpGqQ7YQFTW1VWtvYCMCw1rjPEJ2/iB1oIL5Oc9EQo0WE91onUgAE+iFvoiIjLVNuO1inXdh0j6ygMgZfTxiF0ms9RBHcnv653sipghpEGNvEbIBiLXBzSQRmCPuuhvtRqU3RBdBgHcxosNaaRc8w0NE6AzHP4o9DErtaTvA3bl95qbh9otRkNq94cwc1tGe1inSpyXYzs3U+uoXHzRA2Vd7IS1njaXbd1/SeN7EYM03HnHBvB7MLDTpsHukzLjqVm20MpXpoQYJEwDkQdROyRcfFPVoqLtUcRZiT3G4VJZzBnyKa3UKWnpHP4KTn2jGmTJ3GWMWyQqlNs4LsgJI10VkWQ7kD4oGwnqWBuVRyZDLv4ElZ/Bf3H0/dJd+m0j92nzOltp5yEbst9nBDzoMiBn4Rz6oRTVhiVv06XDDStViplG8ra6rqdIAGzR917YLFhzd7x+CuMsrQ7Fv8uvihV98TUbPIJxP/SMz58lKipal2iRds8mE5UwWBocU131Q5wDWn3W6E/zmVq7JfLarA5mm86joeqYEGrgyxa3RBGoMqHiwGpY3PZnDZPTmo61cASfTcq7dNYvoxGRnLppnzCXvwCGjNJDApOd2arjaCNhBjY6+hU9N5Dcsp59Udvjhth/qWctlvdqs2I6AaEIG5jgRuPADwXNymIW6C5NzgZAmiuC/HNLaTjJ/KDniHKDut/ZKxLRiGe4+S5HZLd2T+1HvNOW+cQuk3BeJqsFQQWkcoIKofI6fadwHBjujvLpg9iaKkR4E/BU7VXxOJGm3yUF42NtenhJIIIcCMiCPpmh1O2llnNSpIguyOZgd0ZnYkZSq1UyOO45+sA+0q8QKDKAiahxE8msP1Mei582i0dVc4lvV1prYnd1oAa1vITJk75yVQs9mxOa0OjEQJcYAkxJOwW90Ogso04BHPZlbZarNJic5BjyTQNyRHoiN+8L2iyNDqrRhcSA5rg4EjbpIzWdqknIg7j+3zRqgLl3KciRPBwZZfiquGXc58/DzhWqdANyGQVm74wNGo2/ZV7VVDsTQYg5nw1SFhJYr8RKxmZuepFXcO8CCGjdDGtJLnNkD+b+CtufidGsaT9t160lwIOvgiL6ZNG2DiELBbT2TXB01JmI8j5RCpml3j4n7hSWSk9oLXHI7fzRRWhhBEtOWuuaPWRziNCzeIaua4qVbM443Jyb1AjVHbTwpQZRPZhoI1ncb6oJd1/wIcMAAIADThDRoOrivL2vtzmYKWI4veI2HKeaUdXZsGOo6oMiAbyu3Bm3Np0j6dExl1wJe6OgTnWlzYBBAHPQKJ9pLoGgOsptFKjDGL2MHbKjE9Nnmm5wyLTIVd5znQEZIsGsww0+qjsd2zIlpE5Zgn0UnQ9iEotC5BMHUapDgR5owEhYmg5yfgE5eQEdzl9iueI2V6vYSU8xedEZ0UNtvWnRaXVHAfP0XrXoDxfd/aUcYEuYZ8t0pJscDMG3pxjVry2iOzpjVx1jx2QIkMkkEuBzcfzZmS2fWTK9q0i7CWguxN2gNbzy2he06DRAzqP5ZlgP/ALfJdxFTzPbJiDmuEta2cTnbyRI65AZBaC6LQ5mOphw03ZiYnQSY2GnqqtluYuOKsfBuX8Hkij7vAp5tIZtnA9FxgQMzjBgMiMr1XF+8T3s9RHTyWg4YqA0nBrt3AbwdpWXq26A7Pfu5AyPDod+is3TejKNV2EObSeGyDq0kDPrDpz5FL7Cw6hdC22zLSGw3k6jUgS2qCcYImTMZg6zqo63fxYvzSTtmUUv6m3E6qI7RoAqDXED7jweoQkOkSk34ORN3pyltfI7GDAFS0ua4tdqNgup8LWttosVPB3CzuVACMiNT5iD5lc3vezSA8ajI+HPyRTgG9jRrkuP9Gp3Hj5O8vqiauoXafcvYmabRnT3lFHH/AFOs0Kw0BmPXRY32l2qrRpt7OezrYm1NwCIcIk9wnPotU8tpbRiO3oPLRTXrTYbPVFQtDCx2IujCBBAJ8ys9o7BVcrEZ56nLFyOJwqpWPdE5xJMZ/wAhS3RZ3VrVSpSe89oPmc/51VU6mYjQETtlPNEeEQfxTXj8sn6eS+lXMfpEjvEqF/Kdsvrhuja6TadZri1pBbhcWnIFuo2IPyXM7fwi2jVqU2vfDXQMY1ESNRy+S6fct4ioAC6T+U6Yo5j9Ss31dvb0HsEBzhkSNCDI8DyKwmi1lmls2t1/j9ZY2Vh+pxqrdD6YlpDtzt4ABAqzy/ujKDpzM7rpdvu51FwZUgOIkQdRofMGAfJYm32PvOcMjOiv2dDiwHOYsNI9udg5EoMsMkOdlG2p/ZThoboInzKtU7KT08VM2zCIymEu9oELpPD3382ekfvPbquntTJIA1j8x8tkbrXeZyPkVWuuoBUb17vRHRSnNM0PleITVaNdI+xYL/00dfiq1a6+iOFibgTAYxUjMxFvspLXNIQF1PuuOhbr5wF0e23W1+eh3jdZ7iCwta12ERk3/wAt1NcEyJ4EEUvciMtj81LYGDE0eXwK9pO7pEd0/wA8lLYSMTRrGhiMoKtLPxMEO5acyUwWTNWWbpKrMNIOwSU6S5PTSMenuaCCDoRCYGp7WoGJOZa2cNvDoxNFIn8oj1G5V2yXYBkxsnclaB1ORBzCcKMDIQpDiD2gdSrZrE1uZzPwCmqAOBaZzy/x1U9CxPqODWiT8PMrQ2C5hSEnvP3PLwHok9Vq0oHPJ+IZKy059ZuHwxxJmq6TBOgjn1+ygv67nNPaagjvdFrb5u91Fzan5H5OH6HbHwPz8VXNOdcwUWi4WoHWRNYQ4mKLy9jAYwtmDrIOgPQfVPZUJIGoC3lk4cs1Yd6kMbc8iW4hzgZSFk+I7D2Fd7WjC05s5Rl+6QtuVrNgGDL7xt5A2sYJrDY6KpRAactAvK7nOMDM7D7qex2KpjDWAFxE6xI380wicYjttyn1kcD3h67+KrQ4NYGscGjDLwT3RpmDyVPjG+bRVZTbUIFET3WTDnDMYp1yiAcgilms4o0g1zhpnpqql40Q6i7LG3XLcDP1Ten0dSOH28zM6m/6jHEyFC76h2/h81quGLnNOm5ztSYH+0fuqdBktaRuAVpLmMs8HH7q61QwgxEU5PM8sd6upu6bj6jkQt1ZuJKfZF9Q4YEjTv7ZdZ2yWBvW0U6RBcDnyEknM6eSG1eIcgWUXkNMgvhjZ5wdVmtZokvOejGF1Ar4M0N+3g6u8VXCI7rB/ac8/OM1n6gGN07GRGesH6qvbLxtDhLzTY0kad/zMbKjXqvk4arnkfp7oBHMcu6UX6SisVjoSen8iaLN4GYU7MauidswPgvWFugM5zkCSjdy2ak6k1wptkiZInXPfxRZlGNIHgAPkojSD3Muf4ySMqszNlsdQluFjomZIgDNH3GFa7Pmq1te2mwudoPVHrqCcCVup1b3kFvaMNSBnlCrWa8KdQuwOnD/ACR0WbvC2vrkjRokAT01PkqtmtRplpb705EbiM56KzXSHbz3EC/M2FVZjiU5O8G/NH7NaxVbIyO4OoPgh17XU6rMECY+CXUbWwZNuRM1TdLTl3TrmcvEJWJ3ebGk5adQrZuOs05Fh8v2Xlmuio14LsIA5GU81qlTzBgS23dJSspapdmkISRwkpOySXJ6aOFLTCSSHJSaE5pSSXV95Ewlw+8iq4bET8VoqebZ3zSSWT8j/uDH6epWttBr2lrhILXgjyCx1iM0xKSSsvD/AINA39y9Z6ha9pbkZHxyKy/Fneqtcc3Ea+aSSlqP9wP6RrQfmIDtLcNN5bkY+qqsrObTDwSH6TvED7rxJWmhH8wR3yRP05Rp13PJxOJ1OpW1ptmyjw+sLxJXl/4iZkdyk1gAgaDIeqK3T/8AG7/d/wCoSSXdT/piRr7lDiHIs6kfIj5LPutTy7CXHD2UxO+AGUklRP8AkYu/5me1qIDXuAzLdf8AorFMZ0v7wS7aSGkj4k+qSShPHqazhL/6rPD6kfQLQAL1JMr1H6/xEUKtbqIJAIkEQeoORSSUk/KSbqYGq2McflLgExvuzvAPrkUkldp+MThG7KpFVueoE9cgUcqBJJVmq/1DGh1IHNCjeEkkCSkJaooSSXDORQkkkuT0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25608" name="AutoShape 5" descr="data:image/jpeg;base64,/9j/4AAQSkZJRgABAQAAAQABAAD/2wCEAAkGBhQSEBUUEhQWFBQVGBoXFxgYFxUXGBgaGBUXFRcaHBgaHCYeGBojGRQUHy8gIycpLCwsFR4xNTAqNSYrLCkBCQoKDgwOGg8PGiokHyQsLCwsMCwsLCwpLCwsLCwpLCwsKSwsLCwsLCwsLCwsKSwpLCksLCwpLCwsKSwsLCwsLP/AABEIAMMBAgMBIgACEQEDEQH/xAAcAAABBQEBAQAAAAAAAAAAAAAFAAIDBAYHAQj/xAA9EAABAwEGAwUGBQMEAgMAAAABAAIRAwQFEiExQQZRYRMicYGRBzKhscHRFEJS4fAjYvEVcoKSssIzNFP/xAAbAQACAwEBAQAAAAAAAAAAAAADBAIFBgEAB//EADARAAICAQQBAwMCBQUBAAAAAAECAAMRBBIhMQUiQVETFDJhoRUjcYGxMzRSwdFC/9oADAMBAAIRAxEAPwAkLDixREBUX2RoPuhSXbazhJnVV7ZbwMpW15HczygngRWq1BggLP260FxUttt7SMtUHc6Sgl98aVNsmJSK8pNV2yWE1HANz8FAsFGTJgZ6kNkspe4AAknkuq8JXJ+EZ2j86h25Kvw9w8yztD3iXnToiz6hJkrDeZ8ybSaaTx7n5lnRp9vqbuEW3kHe9kpmnlmgxTmVCNFlSxPcb2yrxRZtHjfIrC2+JyW8vy9mCi5r9SMucrnj355lWuhQqC7cCd5f0KMmRwlhTsbea9xt5qy+snzJ/Z3/APEyLCvQ1TU6YdoVqLm4MxDFVkT+UZepUlcN1AWUvX+YxMmAkt1buAWRNNxb4mVk7xul9B2F48DsVOClFe4U6EgvT0ZC8wqWF4QvT0iIXkKWE0henpHgXkKQhewvT0hKbupsK8IXZ6QwkGeSVaqG6+QVCpXLnT8OSs9HoDd6m4H+YvZeF4EuvbmmkKZlPEzEYn4lRQldRpmobB/tC12BxmMwrxOhepfEJCduvJtJkDWFlq9rc8ySoK9oL3SV4FuHfMpkTEllegqMFXLsu59d4YwEkoLOqgs3AhMEnAk1iszqrgxjSSV03h7h9tmYC6DUPwSuC4WWRn6qpGZ5K86pKwXl/NNeTVUfT8/MsqNPs5PclNWTmvcSgDk9pWZBjklD1QvW+W0m83HQKpel+CmMLM3fALLV6hcZdmSrPS6It67OoJnkV43g5xkmXHTohLi45p94SDMplGs2Di2239U1eDnb7TT+LStatw7Pc8AKkYwnmqPa56yiAc0MB3Pj6EJcrLYGE7grDtgDt811i66zcAlcTstfBUBGkrqdz2smlLTBIidYRUsNYJEofLU5w00Va2gAwNifQSgF5sZaabmZB2ZHNpGQ8pVn/SnOPfJd5mOUZZRqprPc7aZlsA+WnXLNcTUXMw7MoCFAnMH0yCQciMiF5hRnjd9OjWpycJq4gMoBjPF6mEJhW+YKMheAJ5hGbku9pGMnEYkDLu56nql9RqFoTc0kqljiBC1NIWst91NqSdHRkfuNwszeNmdQkvGQEzsUDTa+u8Y6PxJGph1IITSEIfxM1rocx0HcfzoiVjtzKrcTDIGsiE6GB6k7NPZWMsJKQqlqtYbkM3fJR2y8dmeZ+ypUmlxyzV7ovH5/mW9ewldbdjhYiSeqtUqIbGPXZvLqVMyhhaYALufLwG5QutUMmdVoAMRHuGbTkA+YPLcfYKJlQOzGqF/6m4iMJLjlnEDz3Cu2Vga0OmTv+3RKXUi9Spha32SxCSd+KHJJVP8ADW+Y19xMuCpQmtaidy3G+0VAxoy3OwVq9i1KWc4EVVSxwIrmuV9oqBrAep2AXU7nuenZKeFoBefecdU27rvp2angpgYo7x3JUhevn3lvMNqm2VnCf5lrTRsHPcldUJXhcosSTqgAkmAFQgEnEY6koKDXrff5aZ8Sqt43uX5Nybz5rJXzxXTs5LYx1BsNB4nZXej0GPW/cC7Z6hsmc01YerxtXd7oaz1d81NZON3h39RrXA6xAI6q3xBw/e1nnNZw1nEwB0lairaW1GBzTLSJB/m6yrKwxHCd9/51S9y8Sz8fcQ+wniWC1wzG3xT6ddzjEEKWpbA5obAy+a9sbwDOoBzG6SPE0ygZyDJy7ILVcNcY9lDHUy7qCPkVlq1cOdkvbG6HjONpQxxJaipbUwZ153FNSoP6dINnd7h8A37rFcb8X2yjTxUrS1ucPFNjJGUjvEGFcuii7IF5eHTkSNIyhK3Wag2k9rmtJcJIIGwG/SE8r8AzJPSFYicrrXlUtNTHWrPqPIyxmfIcvJHrt4nDGBr2YnNykuIBjQmM1kqbJf3MgCYnopWEyfiU79u5HXBiTsDwDOv3TeNG3UC0BrajRBbll/c3m2VBUY6zuwzpABA1H1C5ndd5PpVGva4tIMgj+fBdWuO/adtolr+48DvDT/k3p0Wf1NDafOeUP7Sddn/ye/8AMt2K9WugOhpOW8H+dUP40tDBZjMAu7o6n/AKqVw1tRzWODg058isxxNXc58kktYIbJJidYQqvHk2BlPp7jVdvqGYCtLyXgD9I36n5ojYMTKeHTESSB8Eyx047+5AHl91cZQJW88f44Koss5PsIr5DyBcmpOpC1kmApn1MAhup1KTLQGnIea9tb8QmPNaDgSjOYyjb4kT/hQkdo6Gd6NTsqtSmCJIlHOGrrc92TC5o5DIJe+4UrvbqcYhRmCPwzjo0mOQKfYi5zsMHLXkPNdXfYAaQZgDSBmcs1Qp8L0gNPjkqd/JufxWQS0dsJivwlP9SS3QuCh/+YXqW+9v/SE+4T4M5/cnD767hlA5rot32RlCmGUx4nclNs9BtNoa0QFJiWW8n5R9Y20cKP3l5TSK/wCsklIJgKjtdvbSbLtdgqdVZzhYeTWiu2m0ucYCy15Xs6qcsm8lFeF4uquknLYbBVAVeabSCrlu4FnzxK163gaVF9QCS0ZDrMfVc1quc5xc7MkyT1O66FxFRxWaoBsA7xggrB0qeJwHMq0rOBmCxIQCTorFlsT3nutJ8lurpuakyloMR3RexWRobAAHggHVc4AjK6c4yTMNdd5PpE0yCNwCN/PYr1ljdUcXNnMYiI93nny5eKN8VXUJbUGRaRiPQkSfJW65DaZp0h3dyMy48+iDdeQBgdxmoIvY5HUBWOzydZOymrUMByOfqCq04XQdQrTahKC3HM0NTBlk1js7iJ/Ze1NV6y0wCBoduq9c2RKCTG0IIhG7L1MgdoKbtnO931kQoeMb/DaPYsqirUf77mkEMaPyiNyUKtNLumRlp0zWddS3G3IQrHRqrEZmY8qfptx7x9nGeXqrjomBkMgeqr2dsDPyUjitWowJm27npZqNAMx1U9ktZY5rwSAD55ET8JVNMq1SAg6ipHrIadVjmdpsFioWim2qwEYxOTjzMiDMEREKC8OCKVXU1GzywnMaZQsfwLfzmMfSIloIc2DBDjrnGYIhbdnErcpY8c/dM+Wy+d6gailyqMce0uEKnDe8yd4cNGzZYy5vMiI9FFRwEEHTz+iIcZcZWcUiGy6qCMLS3wxB5n3SB46cll6t6scA+jIDtabjm09HaPHVbnw3kmehVv4I4zKvVUHeWWS1wJgac9FWdi0c4lvLIKexvBcC+PASRH1Vqz3O+s/DSBInMwQB4rROyhdzRIKc4Ei7UOAEfzyW59nlcBz6fMSPLVZe+rkZZGhoc579SToOgAUvCt5dnaKbuoB89VnNdrReQq9CdspKjmdPrNVZzUQrU9VSqUkvEWkCS9wJL0HBrLQDoQU8OWIpvI3KtUra8aOKz7aEHozWfUmivC9RTECC75LO2m0l5LnGUwvJMnMqC1H5JqjTrUOJBjmU335TBgSSVVPEUzhbpzkql+HznL+QvRSC79QQqeP1j84x/WSVr3qOaQQADkRGUHVBqN3RXYGnuulw5wP8IuAByVKwOl+QLnMJAAzxMP256KaPkHEMdC2nGbGBzNALw7MaE+YHzV2y3wCxxAwkAmDmVTF3NqNjSd/uprLZKVJ4BMnCQ4k5QchAPggHbCDMbZq5qlzS0kGQXHUyPgEVtteoyhSl0AjCYESW5SfEJtltIbkGjDoCNf8ACdbb0p1qJpu7r2ZjMEOg/YrvDKYWg7LVzzzMhamf1ctz5K7RqAAgjw5J1rsoLSVRZaCBEoPYl8f5bH9ZfoWSTJVy1UQMhyVS7u1e4BrXQd8Lo9QFqqHC1Ulri1xH+0j0lK2vs7nvu607g65Lk7RpL/cGfos/f11CnVOEQx2bd/Fdeum4Hubk0MHI/ZCL/wCEm1CGmMsyBPwjRL06s1vuPRmb8g/3JOP7TkD6Y2URpreXpwNTp0ie0OIaaEHKY0BlYe0McxxaWEwJluYhaXTeTa0eg5lG9Fq9iQmmqhdJJ2GQU9W0iMpRThbg+0W9+CgzIe9UdIYwdTuegzTdmsJT18SVKn3hHhgYKWLCXEmIAkkzAAG5XUuH+CXvaKlpHZ7in+b/AJEaeCMcG+z+jYGCCatWM6jtujG6NHxWmJWc1Ws3nCdfMeVeJynjj2T0639SzAU6g1aMmv8As7qsNe90upRTwNAGxBxD4r6Irwdlj+NLmpVacmG1cgyNXE6NPPxQqNY64VjmFUL0ZxOtX7F2shGLs9plWysgUKb6exBcw+ZEg+YRi9uG3U3g2mzxOWId5ojmRl6rJcY02hrBTAABJMeg+vor5NY9qhGORBvQq+oSa9OM3W14JptpjYAlx9TCtXYTks1cllD6hziBMbnw80dva2ii3u+8dI1zQrMbtqxWxN3JnVXcfWWlRYatTv4RLQJM6LKXx7X2mRRpebz9Fy1tN9R0kOJVtl0POsD4/JHazA5MFX45rOlJmkPtPtXNn/VJAxcn959Akh/XX5jH8Hs/4TZsCmAUYTwoyWY8BUbTWAOZjNW6tSAglevidqe9yhCsfbHdHp/rt8AQdbrUWkgajwiNlRq25xgj0zM+SMPoh2WWWuS9s1gBfhawS4gN2Q0dPiXdyXKvpOf2g66LsrWmrFLf33RDWjr9ltLddVOx2cMpDvO99xjE6OZ2E7LQ3NdwoUWsAAIEuIjXU575koPxS/G0YdBIPPOCp2vxhZRPYzn1GZ5ltAcWkwdQebT9lJSs7i+RDwdOfqZCGXnZHFjXD3hl6afBEuG7HVdUGZYMp1g+SCWAXdICzBwZprj4Yq1y6CGGMOrnQrVl9j7+2cHWjKZnBz8StXd7Qwd3KeSPXY6dc1VfesSQIRzyGmbsfs4s1OW1MVWRqSRn4BEbs4IslJs9g3HzIJI9StBgGq9JUd7Z7njdY3bGUqFiEAYQA0yFPXbiy0CemlAJ9pDMY1kCM/VRVwANFOorS2WoZHE9mcqveu41nsDXuc1xDQMt5gA6zI8lPd1DA0vqBoOcMaCQ2djl3nrSG4Xuq1C0kucQc9GAiCGnUTufJaK7OHWU4c+H1APeO3l9dU9prwnAH94VmAE5tc3scFe0GvaAaVEnEKIycTrmfyt6Lq133dToUxTpMbTY3RrRAVnEmucu23PafUYvieGomOqJlaqGiSYChc3EzE44W8uiV74nYwWkPdDD4nYKhbKdNtUO997Mxvmcm+e8KrQoVH4jQ20nIHooLE40qh7QgvALjBnvIYJAzCAZMKvsJMxruDmDPz3WG4o9nNntBLnMNGofz0/d6Sw5ei3VElzMWUkSZ26KRwxCTtHhupV3PX6kJBnSo6M+eL84GtNi/qNPaMGlRmRH+5pzatRw8bPXoU6nZjGO64nmNdvA+aOe1S820bFgbk+0OgDkxmbj5mB5rlNy3m6mcIc4Z4hBjOI+ivVD6zT7jwYuXFJPGRN/xVZ2CiXYA98hrHAEOBmSSRqAJ15hYxlrbOYI+I+4RyzX297B2jsUZNOWm/8AOigr02VPeYM9Dofgp0af6deHPMeo8gR0OIO/E/3N9f2STzcjf1O+H2SRPpp8x3+Jj4hwPKlbU5qNrU+ExM/BvEV59nSy952TfqVmrPelUDTEPH6bFH+KOErU54eKT3sAEYBijKTImVla9leww4QeRBYfRwCZpNTLjIM6GsQ5XIhalfjdHAsnUx91sOBmsqVXPDsWACIOuIxmP5qubdoQIdIE7idBzWt9m94BtoeyI7SnMifyuBHzKHbpqwCyiNDXWsuxj3OrVabS3CNN1n7XdpDoIlpRCyuc7KYI06o1Y4c2CM9ISqJmBLYmJFy4QW1G906Z6x/lWrqDWVcOc7Ax90cvG7HPIkxqIH3Ut3XE1hBjMeZ9Us+mYsVHU8GHcLUG5BFLufDghjngeCkst4sB105qkfSW1v1C7siaRy8WO4m9obLNTLzzAECTJWFvH2t1HjukMHU5+gRhRc/4rOqpPvOy1K7W+84DzCDXjxlZaAl9UeAzK4oziita3Ob2roAkwIH3VOtbKDHQ9/e31d8tEddC5OH/AGhAqYyTOlXh7aqAkUKbnxu7uj7ptz8VWu21AS5tKjiAIY3N35okztvsudWWjRdVFXC2o0EYoOWeQxNhdAue3OxtaA1jRo1o7saGPHdD1VaUrhBz8mHUKFOBzOoWKm0N7uXRTOKBWO3Zo1TrBwlK1uCMREieqI1O9hGZ+Xim2txwHDl1QWyW1zGucAXke9GZ/krrPggYnQJJfTQ1zSXd7Yftsh1907SWRhAZE4i4AeaE3jfL6VVtWuMLSfzESegGyE8U8fi0kULOcTn5QNGg6lx3jku10GxiQOJI8QjdXFxFJ7WScJwl+2LQgc1Lc1dz6pykaknaEFbZxTYymwThGvM7lanh+iWgOAkHYazzS9hGcDqNhQq5PcMUWfpMZ6HST47KWpoGj3nE4jyjXyyXtE4nTyzcYgCNhzWQ9pvEv4WxPLTFSv8A0qfQEd93k2fVSprNjhR78Rdjjmcm9oXEX4y3Pc0/0qf9OkP7Wk5/8jJ9FnLO+HhQtBXsraogRQo6Er29WYUbfZYS3DIC0HB9/Y64Y4gYhOkjuS6D4tn0WKDiZkqzddowVQ+JwkGOYnMeY+a9fSr1kfpO1naRO2tiNEkLbemXcpVC38pBMEbEZ6Qksb9vZ8mWP1B8QQFbu8tFRpeJaCOXkqVN6sMC1DjcpERzibenbml2EEYv5uE+rTZVEPayoOTg1w9CsvYbPVqOaKZDWiMTtwAdBzlWLe+pQLnMBdRzFQjvPadiBlLc9RyWZs07VvtB5jgwwk14cC2N4JNLs9yabiyNycObfgsRwddzRb6uAktDHdnOpGIaxvAHqtG7iVtWi+mH4REFziQ5wInIfBZvhy0iz2mnWqzgxYTH6Xd2Y+PkrbQNcAVsJ/vFbiq4nRKVCN8JCtG2uBBEB3OZ/byRRl2McA5rpbqCYIM85iEE4rtrbNZ31GtBLSBIyGZjKdTmrXGOpEn3lqy3gHgYnuJbOrYz3nmiVB+UrF3HfFlqUw4OLeYcYIO85ou++6LYAqtE/qqNz8G6uK4zbe54DMIW62Rkh7uZ8lHQc5/eDXNB0LxhJ64dfgvCA4kEyfQZqjv1q5IjaUnuc09oF9irU7NhkU3d4jTFBy8G5+pWSMk76rrV4cDNrgucOxMwHNiT/wAdxHND7b7KaZ9yrUBImDhePorGjymmVQp4gLKXzMVw1Xw1nNJgvaWg9VXoUhnOXznf4onxBwTWskOJD2n8zQZb4jZDrK3E2Bz8irKiyuw70OQYF8gBT7R9jrGme7+YEEZ5z1G4K1HAt+VWWrsnGabyXQdWnXuoI6x5iMo8TB8YEKxYKBY9tScwcxO059VPU6L6tbADmDW4qe526lV3CIULacgsbcl9tLRnl8lprBWbjaSclg7amrbBjwYMMiWb9v8A7uBkkxJAzKoXNxTTo0HYiA7qfmmcc8T07PReWkNMaiASYyC+f7RetR+KXHvEkiTqTKstLpGv9W7GJFmCjGJofaDxb+MrQx5LG7we877bI17OuG8I7ZwJJM58pXN2OLXA+8AZjMDmuw8A8c0XNDMIDogtOR8irLXK9enFdQ49zPVlS2febZtzMhry0ydRtCKGnEYT5D3QPknWG303t7hBB1B19V6+m2cp/wBuyzZUAZjBYngxVsmjnpGS4L7XL7/EWkNaf6dCWDqY759cvJdX454jFms1SpIxAFjB/eR9NV84F7nuzM75+qu/FUZJtg7GAUg+8VMhIlWC8AZwUylQLjhbmTmtFiIyuwZfvorNjpHAX8nAHzTalAgwWg/NFruqsZSLXAkuJy+Wa6+AvckiO3Qlqhf1ZrGtD4DQAPACAvE1talHuO/7fsvUn9NYf6FnxNHSYUUuywmo6BpudgPuld90l7w2QJzk5aFbGw3W0NwNyaPzcydZVdrNX9H0DuRRN0gs1lwhoZ7g3/UmXnbmMpugwQcMRmSM4G0c1Zt9o/DtEt7ukc8sgPOM1jrVaTUfMCSYAGg3gfdU9FDXPDswUQZeZBcSWiXHUDT+2VSiGzUEGYBgZCQAPHwWqstgAaQ6HTrOngg9+8OvwHse9yaZLm+HP6LSrXgAZlVchY7pr7iv91Wg1oIhoDcubcjnrsgfGznOs1RpJcIBALiRkclW4OsrrP3HScXe0yBOoV3jRsUHHm0oJLLZgmWS7fp5/ScxFLf+fFdU4QsVlZSD6FMdqRJc7vPnx28gudC78hidM5gDLyR64L3/AA1opET2YIaegcYz9VHyKtbXtQn/ANidOoTdidKqWBz3NcDhG4Oqnp2ZrTIEk5E7nolbL3ZTwjUuMDPLLcnkorQHPcZmC0xGg2nLfNZAgy2GTGU64rOOE5UzE7TvHOFLRsmeL4qew2JtOm1jRECPqSepKmtHdaBz+S8QM8dSBMyPHNJwsz3sBc4yAAJPegE+QMrktAYTI8/t4rtvENqbSouqunDTBOXhp4kwFw4VnFxJ1JJ9ST9VqfCk/Sbj3id/Ymksrm4SdSY2GZOhk6KZ1EmIDiBqNT08kCslvwkZSOXMfRXLRb3PnEcLf0NJOmmJ2p8FrBqAE57iW2VLRanUa006kAnTUDoYyRe38d1mMptG2Z5FBLwaOzJiIGSpNpGqQ7YQFTW1VWtvYCMCw1rjPEJ2/iB1oIL5Oc9EQo0WE91onUgAE+iFvoiIjLVNuO1inXdh0j6ygMgZfTxiF0ms9RBHcnv653sipghpEGNvEbIBiLXBzSQRmCPuuhvtRqU3RBdBgHcxosNaaRc8w0NE6AzHP4o9DErtaTvA3bl95qbh9otRkNq94cwc1tGe1inSpyXYzs3U+uoXHzRA2Vd7IS1njaXbd1/SeN7EYM03HnHBvB7MLDTpsHukzLjqVm20MpXpoQYJEwDkQdROyRcfFPVoqLtUcRZiT3G4VJZzBnyKa3UKWnpHP4KTn2jGmTJ3GWMWyQqlNs4LsgJI10VkWQ7kD4oGwnqWBuVRyZDLv4ElZ/Bf3H0/dJd+m0j92nzOltp5yEbst9nBDzoMiBn4Rz6oRTVhiVv06XDDStViplG8ra6rqdIAGzR917YLFhzd7x+CuMsrQ7Fv8uvihV98TUbPIJxP/SMz58lKipal2iRds8mE5UwWBocU131Q5wDWn3W6E/zmVq7JfLarA5mm86joeqYEGrgyxa3RBGoMqHiwGpY3PZnDZPTmo61cASfTcq7dNYvoxGRnLppnzCXvwCGjNJDApOd2arjaCNhBjY6+hU9N5Dcsp59Udvjhth/qWctlvdqs2I6AaEIG5jgRuPADwXNymIW6C5NzgZAmiuC/HNLaTjJ/KDniHKDut/ZKxLRiGe4+S5HZLd2T+1HvNOW+cQuk3BeJqsFQQWkcoIKofI6fadwHBjujvLpg9iaKkR4E/BU7VXxOJGm3yUF42NtenhJIIIcCMiCPpmh1O2llnNSpIguyOZgd0ZnYkZSq1UyOO45+sA+0q8QKDKAiahxE8msP1Mei582i0dVc4lvV1prYnd1oAa1vITJk75yVQs9mxOa0OjEQJcYAkxJOwW90Ogso04BHPZlbZarNJic5BjyTQNyRHoiN+8L2iyNDqrRhcSA5rg4EjbpIzWdqknIg7j+3zRqgLl3KciRPBwZZfiquGXc58/DzhWqdANyGQVm74wNGo2/ZV7VVDsTQYg5nw1SFhJYr8RKxmZuepFXcO8CCGjdDGtJLnNkD+b+CtufidGsaT9t160lwIOvgiL6ZNG2DiELBbT2TXB01JmI8j5RCpml3j4n7hSWSk9oLXHI7fzRRWhhBEtOWuuaPWRziNCzeIaua4qVbM443Jyb1AjVHbTwpQZRPZhoI1ncb6oJd1/wIcMAAIADThDRoOrivL2vtzmYKWI4veI2HKeaUdXZsGOo6oMiAbyu3Bm3Np0j6dExl1wJe6OgTnWlzYBBAHPQKJ9pLoGgOsptFKjDGL2MHbKjE9Nnmm5wyLTIVd5znQEZIsGsww0+qjsd2zIlpE5Zgn0UnQ9iEotC5BMHUapDgR5owEhYmg5yfgE5eQEdzl9iueI2V6vYSU8xedEZ0UNtvWnRaXVHAfP0XrXoDxfd/aUcYEuYZ8t0pJscDMG3pxjVry2iOzpjVx1jx2QIkMkkEuBzcfzZmS2fWTK9q0i7CWguxN2gNbzy2he06DRAzqP5ZlgP/ALfJdxFTzPbJiDmuEta2cTnbyRI65AZBaC6LQ5mOphw03ZiYnQSY2GnqqtluYuOKsfBuX8Hkij7vAp5tIZtnA9FxgQMzjBgMiMr1XF+8T3s9RHTyWg4YqA0nBrt3AbwdpWXq26A7Pfu5AyPDod+is3TejKNV2EObSeGyDq0kDPrDpz5FL7Cw6hdC22zLSGw3k6jUgS2qCcYImTMZg6zqo63fxYvzSTtmUUv6m3E6qI7RoAqDXED7jweoQkOkSk34ORN3pyltfI7GDAFS0ua4tdqNgup8LWttosVPB3CzuVACMiNT5iD5lc3vezSA8ajI+HPyRTgG9jRrkuP9Gp3Hj5O8vqiauoXafcvYmabRnT3lFHH/AFOs0Kw0BmPXRY32l2qrRpt7OezrYm1NwCIcIk9wnPotU8tpbRiO3oPLRTXrTYbPVFQtDCx2IujCBBAJ8ys9o7BVcrEZ56nLFyOJwqpWPdE5xJMZ/wAhS3RZ3VrVSpSe89oPmc/51VU6mYjQETtlPNEeEQfxTXj8sn6eS+lXMfpEjvEqF/Kdsvrhuja6TadZri1pBbhcWnIFuo2IPyXM7fwi2jVqU2vfDXQMY1ESNRy+S6fct4ioAC6T+U6Yo5j9Ss31dvb0HsEBzhkSNCDI8DyKwmi1lmls2t1/j9ZY2Vh+pxqrdD6YlpDtzt4ABAqzy/ujKDpzM7rpdvu51FwZUgOIkQdRofMGAfJYm32PvOcMjOiv2dDiwHOYsNI9udg5EoMsMkOdlG2p/ZThoboInzKtU7KT08VM2zCIymEu9oELpPD3382ekfvPbquntTJIA1j8x8tkbrXeZyPkVWuuoBUb17vRHRSnNM0PleITVaNdI+xYL/00dfiq1a6+iOFibgTAYxUjMxFvspLXNIQF1PuuOhbr5wF0e23W1+eh3jdZ7iCwta12ERk3/wAt1NcEyJ4EEUvciMtj81LYGDE0eXwK9pO7pEd0/wA8lLYSMTRrGhiMoKtLPxMEO5acyUwWTNWWbpKrMNIOwSU6S5PTSMenuaCCDoRCYGp7WoGJOZa2cNvDoxNFIn8oj1G5V2yXYBkxsnclaB1ORBzCcKMDIQpDiD2gdSrZrE1uZzPwCmqAOBaZzy/x1U9CxPqODWiT8PMrQ2C5hSEnvP3PLwHok9Vq0oHPJ+IZKy059ZuHwxxJmq6TBOgjn1+ygv67nNPaagjvdFrb5u91Fzan5H5OH6HbHwPz8VXNOdcwUWi4WoHWRNYQ4mKLy9jAYwtmDrIOgPQfVPZUJIGoC3lk4cs1Yd6kMbc8iW4hzgZSFk+I7D2Fd7WjC05s5Rl+6QtuVrNgGDL7xt5A2sYJrDY6KpRAactAvK7nOMDM7D7qex2KpjDWAFxE6xI380wicYjttyn1kcD3h67+KrQ4NYGscGjDLwT3RpmDyVPjG+bRVZTbUIFET3WTDnDMYp1yiAcgilms4o0g1zhpnpqql40Q6i7LG3XLcDP1Ten0dSOH28zM6m/6jHEyFC76h2/h81quGLnNOm5ztSYH+0fuqdBktaRuAVpLmMs8HH7q61QwgxEU5PM8sd6upu6bj6jkQt1ZuJKfZF9Q4YEjTv7ZdZ2yWBvW0U6RBcDnyEknM6eSG1eIcgWUXkNMgvhjZ5wdVmtZokvOejGF1Ar4M0N+3g6u8VXCI7rB/ac8/OM1n6gGN07GRGesH6qvbLxtDhLzTY0kad/zMbKjXqvk4arnkfp7oBHMcu6UX6SisVjoSen8iaLN4GYU7MauidswPgvWFugM5zkCSjdy2ak6k1wptkiZInXPfxRZlGNIHgAPkojSD3Muf4ySMqszNlsdQluFjomZIgDNH3GFa7Pmq1te2mwudoPVHrqCcCVup1b3kFvaMNSBnlCrWa8KdQuwOnD/ACR0WbvC2vrkjRokAT01PkqtmtRplpb705EbiM56KzXSHbz3EC/M2FVZjiU5O8G/NH7NaxVbIyO4OoPgh17XU6rMECY+CXUbWwZNuRM1TdLTl3TrmcvEJWJ3ebGk5adQrZuOs05Fh8v2Xlmuio14LsIA5GU81qlTzBgS23dJSspapdmkISRwkpOySXJ6aOFLTCSSHJSaE5pSSXV95Ewlw+8iq4bET8VoqebZ3zSSWT8j/uDH6epWttBr2lrhILXgjyCx1iM0xKSSsvD/AINA39y9Z6ha9pbkZHxyKy/Fneqtcc3Ea+aSSlqP9wP6RrQfmIDtLcNN5bkY+qqsrObTDwSH6TvED7rxJWmhH8wR3yRP05Rp13PJxOJ1OpW1ptmyjw+sLxJXl/4iZkdyk1gAgaDIeqK3T/8AG7/d/wCoSSXdT/piRr7lDiHIs6kfIj5LPutTy7CXHD2UxO+AGUklRP8AkYu/5me1qIDXuAzLdf8AorFMZ0v7wS7aSGkj4k+qSShPHqazhL/6rPD6kfQLQAL1JMr1H6/xEUKtbqIJAIkEQeoORSSUk/KSbqYGq2McflLgExvuzvAPrkUkldp+MThG7KpFVueoE9cgUcqBJJVmq/1DGh1IHNCjeEkkCSkJaooSSXDORQkkkuT0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 descr="Il smulatore di guida"/>
          <p:cNvPicPr>
            <a:picLocks noChangeAspect="1" noChangeArrowheads="1"/>
          </p:cNvPicPr>
          <p:nvPr/>
        </p:nvPicPr>
        <p:blipFill>
          <a:blip r:embed="rId3" cstate="print"/>
          <a:srcRect r="3691"/>
          <a:stretch>
            <a:fillRect/>
          </a:stretch>
        </p:blipFill>
        <p:spPr bwMode="auto">
          <a:xfrm rot="-738843">
            <a:off x="7642225" y="5045075"/>
            <a:ext cx="28225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26627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26628" name="Picture 15" descr="logo as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525463" y="1636713"/>
            <a:ext cx="11664950" cy="792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44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Per una scuola inclusiva: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3600" dirty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Laboratori</a:t>
            </a:r>
          </a:p>
          <a:p>
            <a:pPr marL="365125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Sw free da usare con la LIM</a:t>
            </a:r>
          </a:p>
          <a:p>
            <a:pPr marL="365125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Risorse gratuite in rete per la didattica</a:t>
            </a:r>
          </a:p>
          <a:p>
            <a:pPr marL="365125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Videogiochi accessibili</a:t>
            </a:r>
          </a:p>
          <a:p>
            <a:pPr marL="365125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it-IT" sz="3200" dirty="0">
              <a:solidFill>
                <a:schemeClr val="tx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65125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Simulatore di guida</a:t>
            </a:r>
          </a:p>
          <a:p>
            <a:pPr marL="365125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COME SE  </a:t>
            </a:r>
          </a:p>
          <a:p>
            <a:pPr>
              <a:lnSpc>
                <a:spcPct val="110000"/>
              </a:lnSpc>
              <a:defRPr/>
            </a:pP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it-IT" sz="3600" dirty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Esperienze di tirocinio nell’uso della </a:t>
            </a:r>
            <a:r>
              <a:rPr lang="it-IT" sz="3600" dirty="0" smtClean="0">
                <a:solidFill>
                  <a:srgbClr val="002E8A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LIM (lavagna interattiva multimediale)</a:t>
            </a: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lnSpc>
                <a:spcPct val="110000"/>
              </a:lnSpc>
              <a:defRPr/>
            </a:pP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lnSpc>
                <a:spcPct val="110000"/>
              </a:lnSpc>
              <a:defRPr/>
            </a:pPr>
            <a:endParaRPr lang="it-IT" sz="3600" dirty="0">
              <a:solidFill>
                <a:srgbClr val="002E8A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630" name="AutoShape 2" descr="sw omb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26631" name="AutoShape 4" descr="https://mail-attachment.googleusercontent.com/attachment/u/0/?ui=2&amp;ik=a510ee68dd&amp;view=att&amp;th=1386b05145454b11&amp;attid=0.2&amp;disp=inline&amp;safe=1&amp;zw&amp;saduie=AG9B_P8ZAGum4KFKFR-FdjLUZGxw&amp;sadet=1341825596685&amp;sads=Z4hch6Jw7tEuYhvDUzgcfciniR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26632" name="AutoShape 6" descr="https://mail-attachment.googleusercontent.com/attachment/u/0/?ui=2&amp;ik=a510ee68dd&amp;view=att&amp;th=1386b05145454b11&amp;attid=0.2&amp;disp=inline&amp;safe=1&amp;zw&amp;saduie=AG9B_P8ZAGum4KFKFR-FdjLUZGxw&amp;sadet=1341825596685&amp;sads=Z4hch6Jw7tEuYhvDUzgcfciniR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26633" name="Picture 7" descr="Immagine di un videogioco accessib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34537">
            <a:off x="10252075" y="2139950"/>
            <a:ext cx="27527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Videata dal simulatore di guida"/>
          <p:cNvPicPr>
            <a:picLocks noChangeAspect="1" noChangeArrowheads="1"/>
          </p:cNvPicPr>
          <p:nvPr/>
        </p:nvPicPr>
        <p:blipFill>
          <a:blip r:embed="rId6" cstate="print"/>
          <a:srcRect r="12094"/>
          <a:stretch>
            <a:fillRect/>
          </a:stretch>
        </p:blipFill>
        <p:spPr bwMode="auto">
          <a:xfrm>
            <a:off x="5349875" y="4229100"/>
            <a:ext cx="23034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Videata dal simulatore di gui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37825" y="43005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AutoShape 13" descr="data:image/jpeg;base64,/9j/4AAQSkZJRgABAQAAAQABAAD/2wCEAAkGBhQSERUUEhMWFRUVFBUVFBQXFBYUFxYVGBQVFBYUFBcXHCYfFxojGRQVHy8gIycpLCwsFR4xNTAqNSYrLCkBCQoKDgwOGg8PGiwkHBwpKSksKSwpLSwsLCwpLCwpKSwsLCkpKSkpLCkpKSksKSwsKSwpKSw2LCwsLCksKSksKf/AABEIAMIBAwMBIgACEQEDEQH/xAAcAAEAAQUBAQAAAAAAAAAAAAAABwIDBAUGAQj/xABLEAABAwIBCAYGCAMGAwkAAAABAAIDBBEhBQYSMUFRYXEHEyIygZFCUnKhscEUIzNigrLR8ENTkggWc6KzwhWT8RckNESDlNLT4f/EABgBAQEBAQEAAAAAAAAAAAAAAAACAQME/8QAJhEBAAMAAgIBBAIDAQAAAAAAAAECEQMhEjFBBBNRcWGhFDORMv/aAAwDAQACEQMRAD8AnFERAREQEREBEViurWQxvlkdosjaXvcdjWi5KC+i+es8umSqqHubSvNPDqbawlcPWc/W2+5trbytLkrpMr4Xh30qR9vRe4ytI4td8rFT5K8X0+ijjMjpgjqnshqWiKV5DWPbjG9xNg2xuWOPEkcVI62J1kxgiItYIiICIiAiIgIiICIiAiIgIiICIiAiIgIiICIiAiIgIiICi3p9y0+KjigabCeQ6Z3tjDXaPi5zT+FazpW6TZWTupKWQsbHZs0jDZ7n6zG1w7obgCRje42YxHlGuMgxcXEOubknXr1qZlWfLEssilpS48FVBkt8jNJtiL2PDnuXW5FyfoxaIdY79+q6535Ih24+Kbe1OQ80tN0Wk8xEuZd7R2m3cO1idY1+C+lY22ABN8Ne/ioJzYY2Orh655c3rWk3PZFj2bjdex8FPCzhndb9RXxzoREXd5hERAREQEREBUSyhoJcQANZJAA5k6lHuVul6Nss0ETHacL3xuc8CxLXFpLQDiLjb5Li8rZ3TVDu0S7cDiB7LRgPBRN8XFNTLTZy08kgjZIHON7WDrGwJNnWscAVtFBWQuubMyQP0XNcCNuOqxG4g2PNToFlLeReuPURF0QIiICIiAiIgIiICIiAiIgLU51ZbFHRz1B1xxktG957LB4uLR4rbKPunGpLclkevPC08gTJ/sQQG2F88lr6T3CSRxO3Ra+V7j4NcVRkvJ4lgqnnXDCyQY7TUwRY/hkcrcde6J+kx2iSx7L2v2ZGOjePFr3DfirMTi0OAJAdbSAuAQDpAEbcbFFNvkOhIBvcFwBGtbygrAOycHbj8lrMiZXabNkIBHdcdTuB3FZ2W4x1bnAYgbvevDffLLPfSYiu1bagmbHVRTVF+oY8Ok0Wh12jAaQPeF7XA2Eqdck5wU9S3SgmZINui4XHBzdbTwIXyU6rfo6Om4jdc2O5d1kLKDYomx7sSd7jrP73BdLWnhr1Gudaxz27nH0XdeqFIM8ZomXhldh6N7jydcKii6TqkOu6V3I6JHlayyPqdjZrJb6TJyLQm5FHNB0nuNtNrHcrtPzHuXSUGfNPJbSJjP3hcf1D52V1+o47db/1zv8AS8te839duiRWaesZILse1w3tcHfBXl6Hm9C8JXqwcu1XVU08nqQyv/pY53yQfLEtaXzSSg4vlkf/AFPLvmumop7QtdhctubDfq+S4+nFmBdZTAaLWk2Fmg8hZcuT068bqs2TpzwNPpSM8tIE/NTSoZ6Pm6ddDubpuw4Mdb3kKZk4o6OSexERdXIREQEREBERAREQEREBeF1ta4zPfpNhoQY2Wlnt3AbNYbYda7Z7Ix5a1DGWss5Sykbydc9h1MYxzIRyA7J5kk8VsQz9J8yjn7QQG0lZCCNbQ8PcObWXKjDpgz/o6yliipZuscJw93YkYA0RyNvd7RfFwUd/3PrLYU0h5Wd7gbrW12TZYsJY3xn77HM/MFWR+W9saTFw96ugrHK9BWYauFquMq3gFuk7RI1XNrclZDkJSYInGdkuFr6iJrxdrpGBwva4LhdfQ9R0R0EgBa2SEkAnqpCBq9V+kB4BfN0Uui5rhrDgRzGIX1BkLpHyfUNaGVUYdYDQkJide2oCS1/C6jPyrc9NOOhqAd2pqPHqj/sC0uUOhGQu+qqmkffjId5tNj5BS01wOIxG9eqfCv4b9y35Qr/2P14NhJTket1kg93VrNj6L6+NpImgfYHsAyAnbZpLbX52UurWZy5ejoqaSol7sbb22uccGsHFziB4qZ4aT7hcc/JHqUHU2XO0G6dnkXtexHhrUldGde9/Xte8ut1ZAJJtfTvb3eShmizbnlgkyi8BkMbjZ2lYl9wNGMHFwBdo7sDc4FSb0HPeYpXPxMtpNI4WjDnQxADVi6OoPgN648fD4W2Hfm5/uU7SmuY6TK3q8lVZviYHMHHTtH/vXTqJenOutDocYm+Jc6Q+5rV6peJDkOoDl71v+uXPiUNsTssttkHKv1zmuaO0zs7/ADO8Gyi/pdEydFma7mNFW9w7bHMYwDUNIAucd92YAbCpEWkzNq45KKnMZaQImAhp1ODRpAjYbrdqqxkJmdkREVMEREBERAREQEREBcL0j58ilYYonhkhA05NfVNIuA0elK4ahsHaNsF0+cWXWUdPJPIcGDAes7Y0c1B9DA6plNXUYueS6Nh1MDjfSI9Y6+GHC2TLYjWFRZPmkOkwCBpx6yQdZO6/pY4MvrwseJ1rP/upE7GV8srt75CfgtwFUFOrxp/7nU2xjmne2R4PvJV0ZLqIhaCreW/ypwJozwII+S2oVYQcZlHJlO86NVB9CkODZ4Rp07j9+P0fwkclzeXM2JqUgvAdG/7OZh0o3j7rt/3TYjcpXkiDmlrgCDgQRcEcQVo5aF9IHGFvXUz/ALakfdwt60e0Ea8MRsVxKJhGcUJOoE+CokjLTYixXcZTyQwRiopXF9O42x78Lz/Dlt7najzuFzeWILgPGzA/JdEb21YV9jbqw1X4Rc2Gs6khstxkbOappDennkj+6Hdk82G7T4hd9kTp3nZYVMLJh6zD1T+ZGLT4BqjL/h8g1sd/SVSYSNeCrITEvo/IfSvQVNh13UvPoTDq/J9yw/1KNunPO7ramOkjcDHCBJIQbtdK9vZvbWGsIP8A6h3KOCBvXW9HGbMNW+Y1DNNkbWhrdJze08nG7SDgGnzXOYxcOcylnE+aGnhvosp49BjBeznEuc+Rw9ZxPkOaz8h56TQDRD5GMu37N7m20WhrRcYkADAEkC53ldfljogaSXUk+if5U2rkJWD4t8Vx1bmpU0zrSxOZfAOsHxu9mRt2++65zGrhJ2bnS08gB7mTD73Yf5tFvMeK5LpUzhFSWFoI0pS4g7NFgYBhr7x8lzEmRja4PaHq4Y8L/qFh1ckp0eu0yGasLk312Oo6teKis/yq36Y5jLnANx5A/osmSgeHBx7AItpOwGNxhrueAuVeiyvCwdiMA2tc97xNlra2YyO0rk8SST5lV3MpmEuZq5fjo2sg0nsJd2XWuCSQ0B2jqOAxttGKkehzp2SWP3h+i+e25xRFo66MyEAWbgBe2JJvwW0pKNj7Fre9i0c8f2Vz8prHa8iz6Np6trxdpBV5Q/keGSmaDDIWnW5pxY4+zrbuuDffddhkjPxpsyob1btQde7CeDtXgbHmqryRKbccw7BFbhna4XabhXF1cxERAREQEREEQdKmUzU10VGD9XEBLMNhOBAPm0ea1NZXsiaC82uQ1oALnOcdTWtGJK0c2cINdVSuAcZJSB22tIaHEgAO1jEbdizJq+GUASxvsDcEsJsd4dGTbzUS6R6bKiyiyUEtJwdokOBaQbXtY68NyrqJHg9gMJ9Vzi0nlYFaMZMpHhrY5er0NMtDXgEF4s51ngnStqOsK+7N5wxhlLSAxjLjBkY7zWnGznay+11jdxXUZbqI+9S3G9ry4e4FY8OehJsYgMCSdM4AAk4aPBeGkrYgSwiV7iXOJfcADBkbGusNWJdrJ81k1BeXXlhYRHEHyODHXc+2LYnDHAnbxUzEx8vRS1J6mrcZNrxMwOb4jwB+BCzAudizghhie4McA0NJF9LSkcOzECTdzrAbLADgsjJ+dUMgu/6o6Wi3TIAebXIY4YOtcA8SN6uPTz3jLLOUITRyOqImB8Eg0aqD0XMJxdbZzGo2IWhziyO2OxjdpQTt04JDrtfFr9z2nAjx2hd42Rj9Jt2u2ObcG2whw2eK5qlyeA+TJz+5N9bRuPoTWwZfc62geOgV0rPw5SjmWBzTYjH48lVE1beSO92uFiCRxBWE+nIOOPwVYzWRBXOBG5Zv/Fj6x8TdanQcdnlZWyx24rpFpc5rEt39NB1tYebG/opH6N6Nrad72i3WykgcGta3DhfS81ETNIbFOOaVL1dFA3b1bXHm/tn8yi89LpGS3IVbXYEbDrBxB4EHAqgKoLk6tLlLMymmxaDC/ewXYecZ1fhIXD5x5nVEDHOLOsjH8SO7gBvcO83xFuKlMKtjyMQbHgpmsN2XzJNgeCqZMLavcp5zizCpKy5fH1Un82IBpJ3vZ3X88DxUaZd6LaqmOk0CeL+ZGDdo3yR95nPEcVSHLQQulcGtHjuUl5CycGNF8SABfgNg/fyWjyPkwRgX1/v9/vHpKaRefktrvx1xtWuurpaLWOI3LGjkwVXWrhLsyqGtlpzeF3Z/lOPZ/CdbeWI4LsciZ5Rzdh/1cm1rsDzG8cR7lwzXpJG12vZiDqIO8HYVdeWaotxxZLQN16o7yRnPLBg8mSP1rdoe0Br5jHgV2+TsrRzNBY4G41X+G9eqt4s89qTVmoiK0CIiD46yifrX39d3xVmOZze64jkSPgtjnRS9XWVDD6M8rfKRwWrWLZzMtTDAv0hucA4e8LJp84XN9Bo4sLoj/lK1CqC0Snm1C+enbKZZGlznaIOjINEHRF9JtzqO0LafQZhqdG/m10Z8wXfBM3Kbq6WFu6Jl+ZGkfeStmFLWpeyTDTg0rG4LXRvsd40i035BWZeq0+skY5r9As03skbZpNyA4iw5grfhVtK3GY5jIWR6eEl0DtIloZfTD7MB0tEaPE3ucTvVGd9AXw9Y3B8J02kawPSt7j+FdLNQxv78bHcXMaT5kKy/IURBA02ggghsjwLHA9kkt9yMRvna4OkjqWizaqPrHAahM0lk7f8AmNLuTwtOZbiy3WUaU/QaiI96kqWvb7EulDJ4acUR/EuRZVELq5zH4Zr3aKo+kL2OoDggc1vBO2dPHSka12maHSQYQ2Gpu6IWa2QC7mDYCPSaPMcdS4qd4ssQOT2qP4fSdNUtkaHscHNcLtcDcEbwVeCgjNPPOWifYduIntxE4e0w+i747eE1ZHyxFUxCWF2k0+BadrXDYRuUTGL1nhVBUAqoKWqgqmvINwbFUBeoxr8p5uwT3Jb1bz/EYBifvs1O5ix4rl8oZAmpsXDSj2SMxb47Wngfeu5VbJCNXI7iNxG0KbUiVRaYR9FMrweulyhmxFJ2orRP9X+G75s8MOAXM1tJJC7RlaWnZuI3tIwcOIXmtSYdq3iVYkVQlWCJUMyjxX5Ni2pVUGUjE7SjNje5Gw/oeIWlfUFW+uJWxSYZNolK2budzJhovNncfn+vnZdKoJpqlzHBzTYhSXmlnQJWhjzjqHA7ByOzjhtC9NLfEvPamdw6tERdXN829NGSOpypI4CzZmslHMjQf/mY4+K4NfQXTnm0Z6RtSwXdTE6f+C+wcfwuDTy0l8/FtkVArtNBpvawek5rfMgfNWluM0afTrIRufpf0Av+IRqX2NtgNQwHJXArbVWFClYVYVAKqCpi4FUFQFUCjHA5ahtUV7NklJK7xYYJx+VyjW6k7OF9quoO6jqr/wDt2sHvcFGC6Qh6vCUVTIidQJW+2PNK6qYdaU0Wk4NuG3NruNgOa2ceQtI2bNG47gT8lVeO1/SL8lae2r0luc186JaKbTjN2mwkjPde3juO47OVwsKsyZ1Zs5wJOOGq3G6xursstWYnJVW8WjYT5krPOnnjEjetDdRJhkIa7a0uYC0EX3raU2WYJMGTRuO4Pbf+m91BWaWdMlDMHtuWOsJY795u8bnDYfkVOVNLBVxNkAZKx4u0ua13MEOBsQcCNhC5zGOkNgvbrWDN+Edxpj/wpJIvcxwHuWryoJWO0IqiQm1yJAyQY6hcNa//ADKWt9NlFjdqxjnBHvWhjpKgYvbDId2lIwDlfTCz4ql470Dh7DmOHxafcs1jYsy9GdqyvpsUrdB4D2H0XbDvaRi08QtT9Jae8CPaY4e8iy8EEbu7b8Jt7ggxcq5okXfTEyM1mP8AiN5Ad8cRjwXOhdexsjDdjybbDgfA/wDReVTYpz9aOql/mAYO/wAQDX7Qx5rPGDylyYp7p9EXQPyO6MgOGBxBGLXDe07QvfoC2aEWaAQq5RVxgka7ZezhwWynorLT5Sjs0rlMY6xOploMqNdG1znC5GPwv46/FeriMkPc6CI2veNmP4QvV1izn4pCqIGva5jwHNcC1zTiC0ixB4EFfLmfuZ76CqfFYlnfhcfSiJwx9ZvddxF9RC+p1zmfOZ7MoUxjNmyNu6GQjuPtqO9jhgR46wFSYfKoXWdHNPepc71Ij5ucB8NJaXLWRJKeR7JGFjmO0XsOth2c2kYhwwIIXWdGsHYmfvcxvkC4/mCKh3AVYKtgqsFQ1cCrCthVBaLgVQVAKw8sV7YoXOcbCxudwtif3tK1kuDznrf/ABj98bIR7U0wkt/yoHeaj9dDlyoMgbHgHOc6eQfeeAI2fhiDfGRwWpOTXj0fJdYpaY6hzm1Y9yxSvWyEaifNXXUT/VPkqJqcs7wtdZkw3YlTdbbN0/W+B+IWpC2WQXWmbyK6cP8Asj9uXPG8do/hmZxD6wcvmtUCtxnKO03kfktLddPqYzkly+l74oC1df0eZ5fRJeqlP1Eh7V/4b9QkHDY7hjsXI3Qhed6Y6fTLStCW3qpb7Awjlo//AIVz3RbnX1sf0WV3bjF4ifSjHo82/Dkuoym3q52S+i4dW/gb3YT7x4rnK1a9BXsjLHhrHJUhYKgvbKkL1YKl45gIsRdFUtYohkdHgO2w62O+IOw8Qs6GFjxpRm4Heae83nvHELEXjbtcHMOi4ajsPA8FUTjMXqihXH5zs6tjnW1AlSHSztmaSBouGD2bjvHArms5sldYWR278sTPB0jQfcSlq7GtpbJ7d5kSg6qnhjsOxExp5houfO6LYog9RERjlc+cxI6+O4syoYCI5CLgjX1Uo9Jh8wTcbQYtyOwUT30kzOqla8vLS7SB0gLOY70mEDA+drKfFBfSJmZlKrrZKg0zy0diLq3xPtGwnRNtMOubl2r0rbEVEtyx19SuBcJFLlGjH1lNUOaNelTyj/OAWnxWwpukKHVKHRnaHNPyx9yzFOvBVYXONz3pbX60f0v/APisWq6Q4QD1TZJDwaWjxLsR5IOskmDRclcrATlOqEbT/wB2jJMkhwa94aTHGN7dLRvvFzuvzsmcX0t9qqbqYb4xMvd3Bzj++G1dnkvL9I1jWROY1o1NGHx1nida2GTGuOypmq9kjuthfpaR0nEOxJNyb2sb71rXZKaNWm38RUuU+WWHuy+TlkGoa/vaLvaa13xC9P36/Nf7eSeC8erf0hk0Dhqkd44/JYNTkd7jcuueSm5+Sqd3egiPJuj+UhYsuadK7+EW+zIf911X3OK3U6n7XNXuMQk7JDx+yr2TqVzJWkjAHHyUuyZhwHuvkbzDXfosSXo99Wdv4mEfAlVX7O7EptPPkxNUd5fOnoluNty0padx8lKU3R7NsMTuTrfmAWFNmJUD+CT7JDvgV05K15beUWjtz4724q+M1npHN0uu1qc03t70Mg5sPzC18mbzd1vBcv8AGt8TDp/l1+YlosnZRfBKyWM2exwc08RsPAi4PAqf8m10ddStkHclbiNrXanN5tcD5KFH5ujYfipW6Oclugog1/pSPe0HY0hoHnok+K48nFan/p6OPmrydVbKilOMMvfbi13rN2OHz4q45pBsVkZQyeJQMdF7TdjxrafmOCxqas0j1Uw0ZBq3OHrMO0cNi4OwqlVLAW8t6oWMeqoKhVLR6vV4vUNXGSFhEjO8zvD1mbQf38FsDE2Wenc3FpeHj8LXOx4gtt4LApj2h5LY5tMtMWH0C5zOThY/LzVRLJdWiIsBERAREQFaqKRjxZ7GuG5zQ4e9XUQaCszByfL36KnPEQsafNoBWmqehjJju7C+M7455W+4uI9y7hEEZVXQVTn7KrqmcHOZKPItHxWmq+gSb+HWxP4SUrR5ua4/BTMiY3UB1HQzlKPFgpZPYlljPkQ0e9YEuZ2V4f8AycxG+KoZJ7ruK+i0Q181yZUr4PtaesZ7cDiPOzQkPSS5ps5+O50ZB9xK+lFj1WTopRaSNjxuexrvzBG+SB6bpLbtLPNzfzNC2lP0gxHa3wew/NSTWdHOTpe/Qwc2xiM+bLFaSs6EMlv7sUkfsTSfB5cENaSDO2J2/wAr/BZseX4j6VueCw6v+zzTH7KqnZ7QjkHua0+9ayo6BKpn2GUAeDmSR/le74IbDqosqsOp/vV0zMdr0XcwD8VH9R0U5Zi7kscvszf/AGsHxWBNkHLsOumkd7Ijk/0nEpp1KShk2Em/VR33hjf0WYFDsuc+UoPtqaRlvXhmZ7zgqoOlaUYOYDyf8iEmdIrEekxhWKyhZK2zhqxBGBad7TsKjWDpc9aJ3hY/MLYQdLcJ7wePw/pdDHWiokgwlBkj/mAXIH32j4jyWSyNkg0o3Cx1WNwuag6T6U6325tI+IT+8lE92lFO2J51lrm2PtNOBWGS6F9O4bPEYqgLXQZ2aPeLJB60bhfxYTfyK2NPnDTSem0Hc7sH/NZGY9XqzWMjdqseR/RV2Y3HAcVuGLVJBjpHw/VZeQ8aw22Rm/hoj4lYorC86MLTI77uIHtO7rfE+a6LIeRuoaS4gyPtpkagBqY2+Nhc47SScNQ1jaIiLAREQEREBERAREQEREBERAREQEREBERAREQFiVeSIZftYY5Pbja/8wKy0QczV9GmTZO9RQj2G9V/pkLS1nQdk1/dZLH7Ezj/AKmkpARBEtX/AGeoD9lVzN9tkcn5dBaar/s91A+yq4n+3G+P4F6nNEbr5zquhHKTO6yGT2JgP9QNWpqej/KkXepJ/wAH1n+m4r6iRDXyXLDVQd9k8XtMkZ+YBdp0SZxxCsLKt2kXtDYS+zmiTS1Y6nEYAndbap/IWJNkaB7g58MTnAghzo2EgjEEEjAoay2jcvURG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26637" name="AutoShape 15" descr="data:image/jpeg;base64,/9j/4AAQSkZJRgABAQAAAQABAAD/2wCEAAkGBhQSEBUUExQWFRUWFBUXFxcXGBQUFBcUFhcVFBcVFRQYHSYeGBwjGRQVHy8gJCcpLCwsFR4xNTAqNSYrLCkBCQoKDgwOGg8PGiwkHCQsLCwvKiwpLCwsKSwsKSwsLCwsLCopLCwsKSwsKSwsLCwpLCwuKSksLCwsKSwsKSwpL//AABEIAMIBAwMBIgACEQEDEQH/xAAcAAEAAQUBAQAAAAAAAAAAAAAABgIDBAUHCAH/xABFEAACAQIDBAcECAQEBAcAAAABAgMAEQQSIQUGMUEHEyJRYXGBMlKRoRQjQmJygrHBM5Ki0UNTY/CywuHxFSWDk6PD4//EABgBAQEBAQEAAAAAAAAAAAAAAAABAgME/8QAKBEBAQACAgIBBAEEAwAAAAAAAAECEQMhEjFBBFFhgXETM6HhIzKx/9oADAMBAAIRAxEAPwDuNKUoFKUoFKUoFKUoFKUoFKUoFKUoFKUoFKUoFQ7pTAbBxxG9pcVh0NiQSubORceCGpjUE6VscI1wZNyBiTIbanLHDLf/AIqDn+2NmyYXDvJh8Tio2RcwCzy5bAi+l+69aDZ/STtJRpjJCAbdtY5R6l1JqZbS3gilwM1xd2w8wtx7SxZmt4DN8q5hgYSIi4/zFB4cDcD/AJq6clw1uRzlqc4Xpg2mnFsPL+KMqf6GWtthOnjEL/FwcbeMcrJ8mDfrWm3Mh6xJbgEdnQgEa37x3AD0rL2zsaCNC5jAXw9rUgcF050wxmWO18kkwvT7hj/Fw2Ij/D1cg+OZT8qnW629UO0IDNBnyB2TtrlOZQpOl+HaHzry/GvZlL8l7FvE5ddPEd3OvQPQzhMmxoDzdpnP5pXA/pArOU01E3pSlZUpSlApSlApSlApSlApSlApSlArC2ztVMNh5J5PYjRnPebC9h4k2A8SKza5j087YMeDigU26+QlvFIrNb+dkP5aDm+3ekjFYuQlpHjQnSNGKoo5Ds2zHxN71NeijpFkMwwWJcuHv1LsbsGAv1bMdWBHAnUEW5i3HYvtacLfuePpWbgscY5Y5l0KOjjzUhhSSbbvp62pVEUgZQw4EAjyOoqujBSlKBSlKBSlKBXLemnFlXwoFjZMSxB1Fj1Mevo7V1K9cj6WZr7QiW9suFJ/nm//ACqW67S2SW1z7am8PWRSBlTMwk1VucpXMSPJKvbOxuFXCxRSo6sJ4pWfLcMoKh1Iv2hYXtbv760u87lSliuuY6KAdLDUjjxrRy7Qla15HI/EbfrXTzmU3GMZL3HZtibw4FBL1LKTJNI9iQumYhAEOoGWxt941c2ztSJ4JBlJGRzbQrfKT661yDZ+OF7OqMQNLhgT4ZkIN/119c3/AMTBBC3UEEEZsw10IF8pA+PnWpnqaPG/dlfQHXZizk3DmzHNr/EOUEd3Yv616O3FwfVbMwad2Ghv5lFY/MmvMWIkZo0hGYAkBRrY3JUW79TXrbDwhEVRwUBR5AWH6Vzt26RcpSlQKUpQKUpQKUpQKUpQKUpQKVibU2rFh4jLM6xovFmPwAHEk8gNTXHt7umiWUmLBAxqdOsIvK34RwT5nyrUxtR1jbW8+Gwi3nmRO5SbufJBdj8K4V0p74x7RniMIcRxIwGcAEszAkgAnSyrx10qPPhp5SWdWJJuWcgEnvJY3NY2KwbIQGtci+hv/vhXW8OWOPlquePNhcvGWb/lhNGQHvzufMWOtfYR9X8P7ftWQ0neKJa4A0BFvXlXLH2716a3Gx/XbNwr8bwRg/iQZG+amt7XIOhXfELfASm2rPATzv2nj8+LD83hXX6lmmSlKVApSlBqMVtzI5GW4BtxsdND871Fd+elZMFGFiTPiXHYQ6qoOgdranXQKLXtyrL2nigC7sbABmJ8NWPyrgku8srY/wCkgKZM+ZAwzKNMqCx90WseVr1fg+XUtl7n7VxoE2J2o0DtqIoy5ZL8AyI6Kh8BfzvUQ25hceNpDCTus2IyLHG7kASJ23jGc21JZhc630JOlb3B7+TaiTDoTpbK+Qsbcla9tb2udaiW+e3jNio5lSWKSMJ/EOoZGzIV8Bp63rG5eluPXcWd592cWpBxGGliygjMFLx8b3zDT51H02arD+JZu4rpbkbkiuz7O6ZXxOWFouqZzZpYmR8qWJYoklgG0sCSQONmsFONvXt3B/R3VNnA2jcLM0sKyAkGzsVZnkOY3OYm/PjWpOukmp04vi8E0R4gjQhlzZfK5A10rZbJ2I+KLdWVGWxJZsigNewLH8JqnCTfaZbKD2iGZQeeXncnuHnoNanGwN1do9QMVgkUxzLfI2QyFVLCxzAFuZBHI1Z+V6320Ww925otp4OGZbB8RCwsysrKsgzMCp7kNeo64VulhcXNt3CNisM0PUxyaZGVLKktjroCWkHnau60pdb6KUpUQpSlApSlApSlApSlArT7070w4DDmadtOCqPbd+SIOZ+QGprN2ptNMPC80psiC5PE9wAHMkkADmSBXHzBPtbGGaTsqmiA9pMOh4KvJpTxLd/DQCu3Fw3k79Se648vNOP82+p92i2nNjNr4kPNmC69Vh4/sL3m+im3F21PcotUw2F0ZqgvKQv3Y/a/NKbk+Q+NSvZezI8OmWJbe8eLMe9j+3Acqpxe3oIv4kqqe6+Zv5Vua9F5ph1xTX5+f9OP9G8nfLd/iev9/swu7+HiHYhS/eRmb+Zrmuf9LuH+sw7W0ySL/Kyt/wA9dKjxKuoZGDKeBBBB8jUC6Xor4aF/dlK+joT/APXXnyyyy7t29GOGOPWM05RIasO9JJKsk1l0bPrmVklRirAhlYaFWBBBB7wRXo3cDe9doYRZNBKvYmUcnA9oD3WGo9Ryrzbg3zRleam48jx+db7cfe5tnYsS6mJhllQWuyd630zKdR6jS9XKbR6arA2pt7D4Zc080cQ5Z2VSfwg6n0rhm9PTdi8QSmGH0aPhcWaYjxfgv5RfxrnmIxDu5d2Z3OpZiWY+bHU1jxV6B2r044GK4iEs5+6uRf5pLH4A1opentmHYwij8UpY/AIP1rjim9XomrcxnymW9dJvt3fmaeJ1UqispBCqCSpFiMzE207rVCcO5Xti2mg0BPpfhV4z8RwrEz8VOgOt+413swy+HDHzxnd2zJdoPfrL8+Nhxv8A9P176wcXtB5GLMbk8fH40nxF0VLWA+ZrFauGp8R2m/lWstXpsZmNzfhzN/na/wA6xrVeGAktfI1vI1Zjb6hcsZ7qoz5yLkC2g5KB3ADQV1Polef6Q07yu6QwFFUuGSzFQFWxsnC+g+yK5Haux9EuDybPkk5yzAfljW/6ufhTrWtJZd7ldSj3nT7SsPKxH7Vlw7chb7YH4uz+tQ9zVh6x4rt0RHBFwQR3jUVVXOIsY8ZujFT4H9q22C3yddJVzjvGjfDgflU0u0xpWFs/bEUw7DAnmp0Yen71m1lSlKUClKUClK0+9e2xhcK8v2rZUHe7aL6Dj6VrHG5WSfLOWUxlyvw5v0s733nXDqCyRm7Zbay8Dcn3QbeZPcK0K9JxjjSLDxJEo0AY5nJ53Y9kse/L/as+N1i+px0a5J0WQTfaUvcgSnipBJIccL2Ol6jW8m6pw7WYZo29h+RHGx7jb+/DWvRzZ+M/pT1P837uHDx+X/Lfd/xPsuY7fDFS3zOQOY109OA8wK1Es7MblmJ7yb2/t/vhWPmaL2rsg4MPbTz94VfAuAQbqToQRY/HgfD9K8nk9Xi2+xd65sM2jWudeaN+Ne/x0Pia3O9+98WL2e6HsTK0bhTqrWYA5G/CxNjY6c6h9/D4/Gx/72qnJyNsvPTh4jXT42+dWZHi0bNVF6zsVs3TMmq3t5Hz4GqMFgHkdUjUvIxsqqCxueQA4mt43ZYpw8hQ35kWt/esvAbHnxL5YY3lbuVSbefJR56VN8HuFhsCiy7UkJkIumEiIMjd2dgdB5ED73KpXg8NjsSgSFE2ZheSotpmHebWa/j2PWuky1E0g8PRe8S5sbiMPhfusweX+RePoatvsHZKHtYrEzH/AEoljH/yV0zAdHWEjOZ1ad+bSsWue/KLKfUGt9Bg44xaNEQdyKqf8IFZt2m5HE32XsscBj18SICKxX2Dg3/g4wqe6eJlHrIhIHwrvRc95+Na7H7FgmH1sMb+LKub0biPQ0Xbge1NgzQrnZQ0f+bGRJEfzLw9bVpkF21rtG0ujzq7vgZWibnG5LRt4XNyPzZvSucbY2Ld2Xq+oxC+1FwR+d4+QPOwNjyqyo1cESg8PI1ckhB4itcJCNNazcPPca8RXu4c8bPGx4OfDLG+cq3BhMrXvw4WrILnvPxNfTVFeiYTHqPNlncrurU+vt6+P2h/eu3br4PqdnYaPn1Zc+cjFx8itcSk4VPN3ek0BUixS5cqqiyrqLKAozrxGgGov5CvF9Rj3t7eDLrSfMasua+piFdQykMpFwQbgjvBFW3NeR6VtzVlzVbGtPtfaeTsggHmxNgo8++ismbaKxm+axHCxsQfCt5sXpPVSEnuy++B2h5j7X6+dQNSp1ALH3iP3P7VW2vGsq7vgsakqB42DqeBU3H/AH8Kv1xLdveF8HMHS5jJ+sj5MvMqOTAcD4W512nD4hXRXU3VlDKRwIIuD8DWVXKUpQKhO9Wz2xmJRCQIYGGcc2cqHKgcPZZRc8Nam1RPZ5v1je9NMfTrGVf6VWunHlccvKMZ4zLHV9I30h4MERPbkyH/AIh+rVDUx6rH9HnzNhyRbKfrIWGoePvAJ9g6cbdx6Tvfhc+FbvQq3wNj8mNcxxcN6mU2Y3VYG0dlthyuYiSKT+FMn8OQeHuv3oe427q1z7PZe3BYg+0h1Rh5cjWwwO3Dhi0ciCbDSH62FuB+/GfsOO8cbDwIy8fsnqoxicM/X4Rj7Z9uNv8ALxA+ywuBn8r8QTxssd5ZWigx8RILMYsp7aEdoa2OTv486z8NtOC2ZY7JeweX6xmt7kWi6d+X419fBRTHMy3YceRHnbj51bwG682IxaxRqCCOzb2VUd/dzPxPfVxkyujLc7ZMezp8fiFhgcvcX4lURdLluyLWv3c9Lm1TPZ8CYE/Q9mqJ8aRabEsBkiHBgL3AAPnra+Y9kZDRfR//ACzZ38dhfFYj3BzGbiLXt4XsO0xIlmwNgRYOIRxDuLMfadveb9hwH69tSOdrA3f3Njw7dbKxnxLG7SvqQx9wHh+Lj5DSpATS9fCaMvhNUE19Y1Hdq78YWG4z9Y3ux9r4v7I+N/CpbJ7dOPiz5brCbb5jVDGoI2/csuUqnVq0hQZcrMoUIzO7OpWwDg2AGitdqmWBnZ4o3YWZkRiNdCygkAHUampMpfTpzfTZ8OvNdY1od6t2UxkVj2ZV1jk5qeNjbipPEcuI1rdlxY68ND4HxrBh2tFJI8SSI0iC7qpBK621tw10tyrbzuD7awbK7Z1yyIxWUfeGmb1+eh51g4QXb0NdN6Tdijs4hRx+rk8dOwx+BX0WuaNiAlwo15k/74V147N7rnyS3HUZBarEuJA4amsSSYmqASTXfL6j7OGH00n/AGZaPmFzoP1PnViZO1bw186+riLaEcKX7DPfUnKBbiOJ15Vwyy8vbvjj4t3utvfJhGtq8JPaTu+8ncfkfnXTYNrtMoaBAUPB3dVU+Spmb0IWuKwygA3AN/8AfGpLuLvKYJerc/VSH0RzoG8AeB/6VzrToU8T5S0kpsASRGBGNBf2iWf4EVo8PhFHbIu51JYl2HgGYk1vtsH6iT8DfpWql/UAjyNZrUW3NWWNVsatMayqktXY9wZScBED9kyIPJZHC/Kw9K45Gtz+vlzrtu6eBMODiRhZsuZh3FyXIPlmt6VKrb0pSoFQ3YD3w6H8V/PO1/neplUP2amQzR/5eImH5ZG+kL/TMvwreKX0y8VBnjZD9pSPiLVynFw2uK62KgG8mAyzP+IkeR1/etMOf7Xg0rB2BvLNgpi8dmVtJIm1jkTW6uPImx4i55Eg77a0GhqJ4mHWsVvFP5NiQYmB8ZgHyLGhaTDnWSFhqVXXWMi5A4aaEa5ZBhmbZ2CWwvj8ZZY1A1jU2A0PMXHH7RA5Goj0U7Hz4l53YrDAmaQ3IVuao3et1zkf6flU73SibGYmXaEoNrmPDqfsoLgt56kebSeFXGaatbrdbd1cHDlvmlftSvxLP3XOuUXNu+5PEmtyTVuaZUUszBVUXLMQqgDmSdAPGtNg988NLL1UbO3ZLZ+qkEOVQSW61gFtYHXgbcarDdmtbjZcSdIUiX78rk+ojjB+bDyrVtv5A3UiINJ17PlJ+qURR/xMQxbURLZtba5GtwrStt3GTKcRh4pSs0nVQAdpY4FPbxTxMVQu1uyGNhZrm1gVaxurvTL2huvLO6risdcvfLEqhQ1hc5I8wzWHPKaxE3T2cmcNOZDEpeRRIhZVGhJSMZhrpVMO52Lk62SSbLLKeqBlyzyR4O5YxqYwqZ3Y62sABYca2uzNycPh4ZVYlxIVLsxKDKlskYIPZRbcCT4nhbHhHrx+s5ep5an41P8AxqsLjMJAsZOG6syksA8hb6lBmErqSbk65Utckad9Xdppi8ckUWXqEf62VyGIEYI6qBhmBdm9pgCABYd4O+gx8OnUIZSqhAYUzgKOC9d7AHgXq+IsS/2Y4R3uTM/8kZCj/wBw1cZpz5uacnqd/e3aMYHo+jjLAt2Qp6nLoyTPrJiSLZesuECgCyCNba61n7NwOHwS9WH7ZVF7RDSsqDKiiNBfKATYKvEkm5JJ3X/gQP8AFllk8M3VJ/JFluPBi1ZWGwiRC0aKg5hFCg+dhr61p50Y29h5MRhpUWF7FCc0lotV7YIQ3kJuo0KjzFcLx62c16bbXSvNu3o8sxHd+1aiNbeqWr6RVNrnSir0OGBGZmCrw7yT4CrDkX0vblfjbxq9PHZEv3Mfiax61n11pnDvva6MR2ctud6oDVRVccRPAVju1vqOtbobX+k4QZtWT6t/EW0J81+YNIF/wW0dPZJ+0nI/se4+da3o12cUhnkPAmNR3FrsTbyH61IMdg1kAzXuODA2ZT3g0ylnVYxsvca2WFhxB/WrYw7Hlbz0qnHYp4Fu0yFR74Ib+k2PwrRYfaWMx8vU4RGc8yi2sPeZmNkHiSKw06VuJuuJ5OsaxjjcZvvuAGCeQupPmBz06rUS6NN1Jtn4MxTyK7NI0llBsmYC65zq+oJvYcaltZUpSlAqM7Xh6rFh/sTqEPhNGGZf5oyw/wDRUc6k1Yu09niaJoySL2IYcVZSGV18VYAjyqy6o1Cmo/vVhbkN3i3w/wC9bjCytqkgyyJo4HDwdO9GsSPUHVSBY25HeK/cf10/tXRzrmG2oLKahOMGproO8HC1RrZGxuvxkMZ9lpFzfgHaf+lWrNbxSt8E2G2XhsFGLT411aTvGfKbHwCmNT+eukbPwSwxJEnsooUeQ5nxJ1PiTULwU4xG2ZZXIEeFisCSAod9OJ0HtyfyCpDLvdh+EZac90KmQX8ZNIx6tW0ta3fLYGKxU2HEZhOHjId45TJleQNcZ1QdtQLWFxqWqrAbjKBiDiJpJ3xAKs12TJGTmaOK7MVUmw48ABw429pb3yIO0IMMO+Z+sk9IYyB/Waim09/IzcNLiMR4KfosPwSzkeeapo7TaHB4DAGwEUb5MmpzzMnu2JLsOGgr7iN6dLxwuw9+W2Hj8zn7f9Fcpl32lFxAkWHB9xQWPmx4+dq0uL2hJKbyOzn7zE/AHQelVdV27YWMkxvWHrlRI3CfUKrZmy5mAmlzAgArqEGp8K3Ee7sAIZk61h9qYtMwPh1hIX8oFabowwXV7MiPOQySH8zFV/pRalJNRK+E1QTX0mqGNQUsatsaqY1bY0RQzWrzlvM18Q/++Qr0FtKbLE57kPxIsPmRXnTa0+eZ2HAsbeV9PlVWME1l7I/ijyNYprK2Uhz3toL6124f7k/ly+o/t5fwv7ePbHl+9ayKEtwH+/Ot5jMOJGBPIWtW52LuhNOAVUJH779lPTm3pevTz8Uy5LlldR5ODnuPHMMZuovDs4c9f0/61JtjbmyzANYRx+8+gI+6vFvT41M9n7tYfDDNbrHH23Ayj8KcPU3rW7wb8RxXsc7fE1wvLjh1hP27zizz7zv6bm8eHhWJTZEubnizHi5+FrcgBUS2pviWcRYVGlkY2UKCxJ7gBqT5Vs9h9HW0NqESYgnC4c69oHrXH3YzYgeLWHg1df3V3Gwmz0y4eIBiLNI3alf8T93gLDwry5ZbeqYyTTmG7HQpPiWE205Ci8RAhBkI7ncXVPIXPiDXYNj7DgwkQiw8SRIOSi1z3seLHxJJrOpWFKUpQKUpQKUpQYG1NlCUAg5JFvlcC9r8VYaZkNhcXHAEEEAiP4t2CtHKuRyCBzRzy6t/teWjDu51L6omgV1KsoZTxBAIPmDxrUy0lm3Adr4zNIRyBt63t+tZm50AGKL+5DIfVisf6O1SbpH3DUIcRAvZA+uQXOn+YvMW527geRqIbszFTiLm9olsfNif+Uaf30s7p6jRRbxrG8rmCOV5JC4aTtKoJJ0TmdeNxVnH744qXQylV92P6sW7rjX4mtK5/QVRet7akitnubnj386Xqi9L1Gld6+jw4/vVANbfdLA9djsNHxBmQn8KnO39KmiPQOysF1OHiiH+HEifyKFPzFZBNfSaoY0cnwmqCa+k1bY0FLGrbGqmNW2NBGt/tqdTg3N9SLDz4D5kH0NcLiwzOeyL/oPWukdIW0RNOIr3SOxbxY+yPRST+cVrtjbsz4nSJMqDi57KD83D0Gtenj4PLHyyuo83J9R43wxm6jMGyFXVzmPcOH9zUh2PuvPiR9WmWMcXbsoPXn5C5qcbK3Jw8Fmk+vf72kQPgvFvXTwq9tneWOIWZrkDRRbQDuA0ArV5sMOuOftmcGfJ3yX9MLZm6GHw/aYdc45sLRjyTn+b4Vb27vbHCDdgSNPAeHh5CtNBjMbtNzHg4iVvZpCSsCfjl+0furc+dTzdXoZw8BEuLb6XMNe0LQIfuRcG82v32FeTPkuV3a9eHHjhNSIBszZG0drm8K9Thz/jyAqhH+mvF/TTxWuobn9FGEwBEljPiOPXSgEg98acE89W8amarbQV9rntspSlQKUpQKUpQKUpQKUpQKUpQfGW4tXKN6t0/oc0jxj6iZLAe44YEp+GzEjyI5C/WK0O/GzzLgZQPaUZx+XU/K9axuql9PMEosaovWVtOK0jed/Q61h10al3FV6Xqml6jSupx0RYLPtAueEULt+ZrRj5O3wqCg11joWwdosRL7zpGPJFLn5yL8KM306UTVBNCapJo5vjGrZNVE1bY0FJNajeTbIw8DPa7Gyoo4u7aKg8Sf37q2OInCKWYgAAkk6AAakk1DIdpJLL9NnbLDHcYZW0zHg2IK+PBR3a+JKzNi7mxRgSYgddM3acMfqxIxLNoOIFwONuzWx2tvBHCozsABoqiw8gqiojtPfmWdxFhUYl/ZspeR/GOIakfeNl8a3W7vRDNMwlx8jID/hI2aZh3STjRB92P+amWdvVpMJN1oMRvLicbKYMHE7NzVLZlHfI57MQ8WN/CpVu30LgkSbRk61uPURlhCD/AKj+3KfgPMV0XZOxYcLEIsPEkSDgqiwv3nmT4m5rNrna0tYXCJGgSNVRFFlVQFVR3BRoKu0pUClKUClKUClKUClKUClKUClKUClKUCvjLcWOt6+0oPNnSBu8cLjJIyOzfMh74mJK/DVfNTUPYWNjXpbpF3M+n4bsACeO5jJ0ze9GT3NbTuIHjXnnEYEklSCsiEgqwsQQbFSDwN66y7hOmuvS9HUg2Ohr5ejSoGu8dGeC6vZkPfJnkP52OX+hVrgo8OPLzr0ts3CCGCKIf4caJ/IoX9qRnJlE1SWr4WqgtVYCaszThQSSAACSToABqSSawtsbeiwyZ5XCjgOZY+6qjVj4CtAN2cftYjrAcHg73yyC80o4gtGCLDwYgDuepelkRfe7e5sW4igF4MwBPatM44KABmZb/ZUFm424Vu9gdFeKxbCTFuYU0sGCma3IJDqkAtwLZmHurXTN3dysNgtYkvJaxlezSkdwawCL91Aq+Fb6sWtNTu/urhsEhWCMKT7bm7Sue+SRrs3qbDlattSlZClKUClKUClKUClKUClKUClKUClKUClKUClKUClKUCoZv10bRY8dYh6nEgaSAaPbgsqjiOWbiPEaVM6UHmfb27s2FbJjoGQXssy9qNvwuNPQ6+ArVjdvPrDIj+BNm/38K9UywqwKsAwIsQQCCO4g8ai+0ui3ZsxJOGVG74i0OvfZCB8q6TP7p/DhOwt1Jhi4OtS0YmQu11ICqwY8Dflb1rtrbWj96/kD/aucdJW5a7OVWgmms7qqoXYtqHJGluGTTz8LnV7s9HeNx9mbMsfvOzW+d/kCe8Ctbhq10TaW/OFhvmlW/cDmb+Vbn41Ts6bHY+xw8X0eE/4+IGpHfFhwbt4FiFrd7sdFmDwmViiyyjUO4uFPeiG9j4m57iKmVZuf2NI7sLcaDDP1rZp8Rznms7jwjFssQ8FA9akVKVzUpSlApSlApSlApSlApSlApSlApSlApSlApSlApSlApSlApSlApSlApSlBFd7MKj4zAh0VgZJBZgGFrLprUoQWFhwGg8qUoKq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26638" name="Picture 19" descr="Immagine disegnata di un laboratorio per la scuo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0825" y="1276350"/>
            <a:ext cx="28082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 "/>
          <p:cNvSpPr>
            <a:spLocks/>
          </p:cNvSpPr>
          <p:nvPr/>
        </p:nvSpPr>
        <p:spPr bwMode="auto">
          <a:xfrm flipV="1">
            <a:off x="6790432" y="915988"/>
            <a:ext cx="5833368" cy="7238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27651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525463" y="2717800"/>
            <a:ext cx="12098337" cy="4745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36512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4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MI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-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IBM e Uni La Sapienza</a:t>
            </a:r>
            <a:r>
              <a:rPr lang="it-IT" sz="2400" i="1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: Il progetto Mobile Wireless </a:t>
            </a:r>
            <a:r>
              <a:rPr lang="it-IT" sz="2400" i="1" dirty="0" err="1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Accessibility</a:t>
            </a:r>
            <a:r>
              <a:rPr lang="it-IT" sz="2400" i="1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, la </a:t>
            </a:r>
            <a:r>
              <a:rPr lang="it-IT" sz="2400" i="1" dirty="0" err="1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survey</a:t>
            </a:r>
            <a:r>
              <a:rPr lang="it-IT" sz="2400" i="1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(metodologia e risultati); 2-3 testimonianze </a:t>
            </a:r>
          </a:p>
          <a:p>
            <a:pPr marL="371475" indent="-3714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BO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Marchesini </a:t>
            </a:r>
            <a:r>
              <a:rPr lang="it-IT" sz="2400" b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Group</a:t>
            </a:r>
            <a:endParaRPr lang="it-IT" sz="2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71475" indent="-3714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MI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- </a:t>
            </a:r>
            <a:r>
              <a:rPr lang="it-IT" sz="2400" b="1" dirty="0" err="1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Oreal</a:t>
            </a:r>
            <a:endParaRPr lang="it-IT" sz="2400" i="1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71475" indent="-3714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BO - </a:t>
            </a:r>
            <a:r>
              <a:rPr lang="it-IT" sz="2400" b="1" dirty="0" err="1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Hera</a:t>
            </a:r>
            <a:r>
              <a:rPr lang="it-IT" sz="2400" i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400" i="1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 </a:t>
            </a:r>
          </a:p>
          <a:p>
            <a:pPr marL="371475" indent="-3714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RM -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Poste </a:t>
            </a:r>
            <a:r>
              <a:rPr lang="it-IT" sz="2400" b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Italiane</a:t>
            </a:r>
            <a:endParaRPr lang="it-IT" sz="2400" i="1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71475" indent="-371475">
              <a:buFont typeface="Arial" pitchFamily="34" charset="0"/>
              <a:buChar char="•"/>
              <a:defRPr/>
            </a:pPr>
            <a:r>
              <a:rPr lang="it-IT" sz="24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RM 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Ministero Sviluppo Economico: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 </a:t>
            </a:r>
          </a:p>
          <a:p>
            <a:pPr marL="371475" indent="-371475">
              <a:buFont typeface="Arial" pitchFamily="34" charset="0"/>
              <a:buChar char="•"/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BO -  Report dal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Tavolo Linee Guida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4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ASPHI-aziende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:</a:t>
            </a:r>
          </a:p>
          <a:p>
            <a:pPr marL="371475" indent="-371475">
              <a:buFont typeface="Arial" pitchFamily="34" charset="0"/>
              <a:buChar char="•"/>
              <a:defRPr/>
            </a:pP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Varie sedi: Confronto </a:t>
            </a:r>
            <a:r>
              <a:rPr lang="it-IT" sz="24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Università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4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(La Sapienza, Politecnico di Milano, </a:t>
            </a:r>
            <a:r>
              <a:rPr lang="it-IT" sz="2400" dirty="0" err="1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UniBO</a:t>
            </a:r>
            <a:r>
              <a:rPr lang="it-IT" sz="24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, </a:t>
            </a:r>
            <a:r>
              <a:rPr lang="it-IT" sz="2400" dirty="0" err="1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UniTO</a:t>
            </a:r>
            <a:r>
              <a:rPr lang="it-IT" sz="24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  <a:r>
              <a:rPr lang="it-IT" sz="2400" i="1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nel luogo privilegiato del "fare cultura“, quanto è diffuso il concetto di </a:t>
            </a:r>
            <a:r>
              <a:rPr lang="it-IT" sz="2400" i="1" dirty="0" err="1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accessibility</a:t>
            </a:r>
            <a:r>
              <a:rPr lang="it-IT" sz="2400" i="1" dirty="0" smtClean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, come aspetto che riguarda tutte le materie?  </a:t>
            </a:r>
            <a:r>
              <a:rPr lang="it-IT" sz="2400" i="1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. </a:t>
            </a:r>
            <a:r>
              <a:rPr lang="it-IT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  </a:t>
            </a:r>
          </a:p>
          <a:p>
            <a:pPr marL="447675" indent="-447675"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it-IT" sz="2400" b="1" i="1" dirty="0">
              <a:solidFill>
                <a:srgbClr val="008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27655" name="CasellaDiTesto 19"/>
          <p:cNvSpPr txBox="1">
            <a:spLocks noChangeArrowheads="1"/>
          </p:cNvSpPr>
          <p:nvPr/>
        </p:nvSpPr>
        <p:spPr bwMode="auto">
          <a:xfrm>
            <a:off x="525463" y="1276350"/>
            <a:ext cx="12479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3600">
                <a:solidFill>
                  <a:srgbClr val="FF6600"/>
                </a:solidFill>
              </a:rPr>
              <a:t>Integrazione lavorativa:</a:t>
            </a:r>
            <a:br>
              <a:rPr lang="it-IT" sz="3600">
                <a:solidFill>
                  <a:srgbClr val="FF6600"/>
                </a:solidFill>
              </a:rPr>
            </a:br>
            <a:r>
              <a:rPr lang="it-IT" sz="3600">
                <a:solidFill>
                  <a:srgbClr val="FF6600"/>
                </a:solidFill>
              </a:rPr>
              <a:t>           l’organizzazione  e la sua cultura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28674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28675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CasellaDiTesto 17"/>
          <p:cNvSpPr txBox="1">
            <a:spLocks noChangeArrowheads="1"/>
          </p:cNvSpPr>
          <p:nvPr/>
        </p:nvSpPr>
        <p:spPr bwMode="auto">
          <a:xfrm>
            <a:off x="454025" y="1563688"/>
            <a:ext cx="1202531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4400" dirty="0">
                <a:solidFill>
                  <a:srgbClr val="FF6600"/>
                </a:solidFill>
              </a:rPr>
              <a:t>Integrazione Lavorativa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4000" b="1" dirty="0"/>
              <a:t>	       </a:t>
            </a:r>
            <a:r>
              <a:rPr lang="it-IT" sz="4000" dirty="0">
                <a:solidFill>
                  <a:srgbClr val="FF6600"/>
                </a:solidFill>
              </a:rPr>
              <a:t>da Obbligo a Risorsa</a:t>
            </a:r>
          </a:p>
          <a:p>
            <a:pPr>
              <a:lnSpc>
                <a:spcPct val="110000"/>
              </a:lnSpc>
            </a:pPr>
            <a:r>
              <a:rPr lang="it-IT" sz="3600" dirty="0">
                <a:solidFill>
                  <a:srgbClr val="002E8A"/>
                </a:solidFill>
              </a:rPr>
              <a:t>Incontri con aziende, lavoratori</a:t>
            </a:r>
            <a:r>
              <a:rPr lang="it-IT" sz="3600" dirty="0"/>
              <a:t>, </a:t>
            </a:r>
            <a:r>
              <a:rPr lang="it-IT" sz="3600" dirty="0">
                <a:solidFill>
                  <a:srgbClr val="002E8A"/>
                </a:solidFill>
              </a:rPr>
              <a:t>operatori dei servizi</a:t>
            </a:r>
          </a:p>
          <a:p>
            <a:pPr marL="447675" lvl="2" indent="-44767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800" dirty="0"/>
              <a:t>Storie di lavoro (dipendente, imprenditore, </a:t>
            </a:r>
            <a:r>
              <a:rPr lang="it-IT" sz="2800" dirty="0">
                <a:solidFill>
                  <a:schemeClr val="tx1"/>
                </a:solidFill>
              </a:rPr>
              <a:t>consulente): </a:t>
            </a:r>
            <a:r>
              <a:rPr lang="it-IT" sz="2800" dirty="0"/>
              <a:t>raccontate da persone con varie disabilità </a:t>
            </a:r>
          </a:p>
          <a:p>
            <a:pPr marL="447675" lvl="2" indent="-44767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800" dirty="0"/>
              <a:t>Esperienze di applicazione di ICF (con </a:t>
            </a:r>
            <a:r>
              <a:rPr lang="it-IT" sz="2800" dirty="0">
                <a:solidFill>
                  <a:schemeClr val="tx1"/>
                </a:solidFill>
              </a:rPr>
              <a:t>Italia Lavoro, Unipol, </a:t>
            </a:r>
            <a:r>
              <a:rPr lang="it-IT" sz="2800" dirty="0" err="1">
                <a:solidFill>
                  <a:schemeClr val="tx1"/>
                </a:solidFill>
              </a:rPr>
              <a:t>Lavoropiù</a:t>
            </a:r>
            <a:r>
              <a:rPr lang="it-IT" sz="2800" dirty="0">
                <a:solidFill>
                  <a:schemeClr val="tx1"/>
                </a:solidFill>
              </a:rPr>
              <a:t>)</a:t>
            </a:r>
          </a:p>
          <a:p>
            <a:pPr marL="447675" lvl="2" indent="-44767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800" dirty="0"/>
              <a:t>Conoscere gli ausili (con </a:t>
            </a:r>
            <a:r>
              <a:rPr lang="it-IT" sz="2800" dirty="0" smtClean="0"/>
              <a:t>GLIC – rete  dei Centri Ausili -  </a:t>
            </a:r>
            <a:r>
              <a:rPr lang="it-IT" sz="2800" dirty="0"/>
              <a:t>e Italia Lavoro): seminario formativo per i operatori dei centri per l’impiego e sociosanitari, su tecnologie, facilitazioni  e barriere nell’ambiente di lavoro delle persone con disabilità</a:t>
            </a:r>
          </a:p>
          <a:p>
            <a:pPr marL="447675" lvl="2" indent="-44767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800" dirty="0"/>
              <a:t>I Tavoli a Tema, occasione di operatività condivisa</a:t>
            </a:r>
          </a:p>
          <a:p>
            <a:pPr marL="447675" lvl="2" indent="-44767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sz="2800" dirty="0"/>
              <a:t>Il “Tavolo dell’</a:t>
            </a:r>
            <a:r>
              <a:rPr lang="it-IT" sz="2800" dirty="0" err="1"/>
              <a:t>impiegabilità</a:t>
            </a:r>
            <a:r>
              <a:rPr lang="it-IT" sz="2800" dirty="0"/>
              <a:t>” </a:t>
            </a:r>
          </a:p>
        </p:txBody>
      </p:sp>
      <p:pic>
        <p:nvPicPr>
          <p:cNvPr id="28677" name="Picture 8" descr="immagine di una filai di sette lavorat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9963" y="1131888"/>
            <a:ext cx="3938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Insieme dei loghi degli applicativi di Microso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7313" y="6605588"/>
            <a:ext cx="2325687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29699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29700" name="Picture 15" descr="logo as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525463" y="1636713"/>
            <a:ext cx="11664950" cy="676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44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Integrazione Lavorativa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it-IT" sz="4000" b="1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	</a:t>
            </a:r>
            <a:r>
              <a:rPr lang="it-IT" sz="40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     </a:t>
            </a:r>
            <a:r>
              <a:rPr lang="it-IT" sz="40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Spazio formazione</a:t>
            </a:r>
            <a:endParaRPr lang="it-IT" sz="4400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630238" indent="-630238">
              <a:buFont typeface="Arial" pitchFamily="34" charset="0"/>
              <a:buChar char="•"/>
              <a:defRPr/>
            </a:pPr>
            <a:r>
              <a:rPr lang="it-IT" sz="28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Human</a:t>
            </a: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8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Resource</a:t>
            </a: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it-IT" sz="28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Tools</a:t>
            </a: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 (permanenti)</a:t>
            </a:r>
          </a:p>
          <a:p>
            <a:pPr marL="630238" lvl="1" indent="-630238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Buone prassi, anche con video commentati</a:t>
            </a:r>
          </a:p>
          <a:p>
            <a:pPr marL="630238" lvl="1" indent="-630238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Utilizzare gli strumenti Mobile</a:t>
            </a:r>
          </a:p>
          <a:p>
            <a:pPr marL="630238" lvl="1" indent="-630238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 colloquio con chi già lavora</a:t>
            </a:r>
          </a:p>
          <a:p>
            <a:pPr marL="630238" lvl="1" indent="-630238">
              <a:buFont typeface="Arial" pitchFamily="34" charset="0"/>
              <a:buChar char="•"/>
              <a:defRPr/>
            </a:pPr>
            <a:endParaRPr lang="it-IT" sz="28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4400" dirty="0">
                <a:solidFill>
                  <a:srgbClr val="FF66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		</a:t>
            </a:r>
            <a:r>
              <a:rPr lang="it-IT" sz="4000" dirty="0">
                <a:solidFill>
                  <a:srgbClr val="0000C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Competenze certificate (con AICA)</a:t>
            </a:r>
            <a:endParaRPr lang="it-IT" sz="4400" dirty="0">
              <a:solidFill>
                <a:srgbClr val="0000CC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630238" lvl="1" indent="-630238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Le certificazioni, elemento favorevole a un’integrazione di qualità</a:t>
            </a:r>
          </a:p>
          <a:p>
            <a:pPr marL="630238" lvl="1" indent="-630238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Simulazioni di esami ECDL per i visitatori, in particolare se disabili</a:t>
            </a:r>
          </a:p>
          <a:p>
            <a:pPr marL="630238" lvl="1" indent="-630238">
              <a:buFont typeface="Arial" pitchFamily="34" charset="0"/>
              <a:buChar char="•"/>
              <a:defRPr/>
            </a:pP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Distribuzione materiale e cd e simulazione manuale </a:t>
            </a:r>
            <a:b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it-IT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per persone con disabilità cognitive</a:t>
            </a:r>
          </a:p>
          <a:p>
            <a:pPr marL="630238" lvl="1" indent="-630238">
              <a:buFont typeface="Arial" pitchFamily="34" charset="0"/>
              <a:buChar char="•"/>
              <a:defRPr/>
            </a:pPr>
            <a:endParaRPr lang="it-IT" sz="28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9702" name="Picture 4" descr="Tastiera con Barra brail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9250" y="29321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/>
          </p:cNvSpPr>
          <p:nvPr/>
        </p:nvSpPr>
        <p:spPr bwMode="auto">
          <a:xfrm>
            <a:off x="525463" y="449263"/>
            <a:ext cx="59880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H</a:t>
            </a:r>
            <a:r>
              <a:rPr lang="en-US" sz="5400">
                <a:solidFill>
                  <a:srgbClr val="002E8A"/>
                </a:solidFill>
                <a:latin typeface="Mistral"/>
                <a:ea typeface="Gill Sans"/>
                <a:cs typeface="Gill Sans"/>
              </a:rPr>
              <a:t>ANDImatica 2012</a:t>
            </a:r>
            <a:r>
              <a:rPr lang="en-US" sz="4000">
                <a:solidFill>
                  <a:srgbClr val="002E8A"/>
                </a:solidFill>
                <a:ea typeface="Gill Sans"/>
                <a:cs typeface="Gill Sans"/>
              </a:rPr>
              <a:t>: I temi </a:t>
            </a:r>
          </a:p>
        </p:txBody>
      </p:sp>
      <p:sp>
        <p:nvSpPr>
          <p:cNvPr id="30722" name="Rectangle 2" descr=" "/>
          <p:cNvSpPr>
            <a:spLocks/>
          </p:cNvSpPr>
          <p:nvPr/>
        </p:nvSpPr>
        <p:spPr bwMode="auto">
          <a:xfrm>
            <a:off x="6862763" y="942975"/>
            <a:ext cx="5616575" cy="460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it-IT"/>
          </a:p>
        </p:txBody>
      </p:sp>
      <p:pic>
        <p:nvPicPr>
          <p:cNvPr id="30723" name="Picture 15" descr="logo as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4225" y="101600"/>
            <a:ext cx="1439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asellaDiTesto 17"/>
          <p:cNvSpPr txBox="1">
            <a:spLocks noChangeArrowheads="1"/>
          </p:cNvSpPr>
          <p:nvPr/>
        </p:nvSpPr>
        <p:spPr bwMode="auto">
          <a:xfrm>
            <a:off x="1677988" y="1492250"/>
            <a:ext cx="878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4400">
                <a:solidFill>
                  <a:srgbClr val="FF6600"/>
                </a:solidFill>
              </a:rPr>
              <a:t>Integrazione sociale: anziani e ICT</a:t>
            </a:r>
          </a:p>
        </p:txBody>
      </p:sp>
      <p:graphicFrame>
        <p:nvGraphicFramePr>
          <p:cNvPr id="9" name="Diagramma 8" descr="L'ascolto assistito di lettore mp3"/>
          <p:cNvGraphicFramePr/>
          <p:nvPr/>
        </p:nvGraphicFramePr>
        <p:xfrm>
          <a:off x="1029792" y="2500536"/>
          <a:ext cx="128894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ttangolo 14"/>
          <p:cNvSpPr/>
          <p:nvPr/>
        </p:nvSpPr>
        <p:spPr>
          <a:xfrm rot="20013646">
            <a:off x="-699446" y="3263126"/>
            <a:ext cx="388628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seminario</a:t>
            </a:r>
          </a:p>
        </p:txBody>
      </p:sp>
      <p:sp>
        <p:nvSpPr>
          <p:cNvPr id="16" name="Rettangolo 15"/>
          <p:cNvSpPr/>
          <p:nvPr/>
        </p:nvSpPr>
        <p:spPr>
          <a:xfrm rot="20013646">
            <a:off x="-699445" y="5351359"/>
            <a:ext cx="388628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laboratorio</a:t>
            </a:r>
          </a:p>
        </p:txBody>
      </p:sp>
      <p:sp>
        <p:nvSpPr>
          <p:cNvPr id="17" name="Rettangolo 16"/>
          <p:cNvSpPr/>
          <p:nvPr/>
        </p:nvSpPr>
        <p:spPr>
          <a:xfrm rot="20013646">
            <a:off x="-555429" y="7295574"/>
            <a:ext cx="388628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stand ASPHI</a:t>
            </a:r>
          </a:p>
        </p:txBody>
      </p:sp>
      <p:pic>
        <p:nvPicPr>
          <p:cNvPr id="30729" name="Picture 2" descr="Logo dell'Anno Europeo per l'invecchiamento attivo e la solidarietà tra le generazion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68128" y="8981256"/>
            <a:ext cx="4136671" cy="7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olo e sottotitol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4A8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B1C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608</Words>
  <Characters>0</Characters>
  <Application>Microsoft Office PowerPoint</Application>
  <PresentationFormat>Personalizzato</PresentationFormat>
  <Lines>0</Lines>
  <Paragraphs>175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Titolo e sottotitolo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Fond ASPHI</dc:creator>
  <cp:lastModifiedBy>Windows User</cp:lastModifiedBy>
  <cp:revision>519</cp:revision>
  <dcterms:modified xsi:type="dcterms:W3CDTF">2012-07-19T10:15:01Z</dcterms:modified>
</cp:coreProperties>
</file>